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2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02" r:id="rId3"/>
    <p:sldId id="461" r:id="rId4"/>
    <p:sldId id="457" r:id="rId5"/>
    <p:sldId id="458" r:id="rId6"/>
    <p:sldId id="480" r:id="rId7"/>
    <p:sldId id="462" r:id="rId8"/>
    <p:sldId id="463" r:id="rId9"/>
    <p:sldId id="464" r:id="rId10"/>
    <p:sldId id="465" r:id="rId11"/>
    <p:sldId id="481" r:id="rId12"/>
    <p:sldId id="482" r:id="rId13"/>
    <p:sldId id="466" r:id="rId14"/>
    <p:sldId id="486" r:id="rId15"/>
    <p:sldId id="487" r:id="rId16"/>
    <p:sldId id="488" r:id="rId17"/>
    <p:sldId id="467" r:id="rId18"/>
    <p:sldId id="502" r:id="rId19"/>
    <p:sldId id="489" r:id="rId20"/>
    <p:sldId id="491" r:id="rId21"/>
    <p:sldId id="490" r:id="rId22"/>
    <p:sldId id="468" r:id="rId23"/>
    <p:sldId id="469" r:id="rId24"/>
    <p:sldId id="492" r:id="rId25"/>
    <p:sldId id="470" r:id="rId26"/>
    <p:sldId id="471" r:id="rId27"/>
    <p:sldId id="494" r:id="rId28"/>
    <p:sldId id="472" r:id="rId29"/>
    <p:sldId id="493" r:id="rId30"/>
    <p:sldId id="473" r:id="rId31"/>
    <p:sldId id="495" r:id="rId32"/>
    <p:sldId id="496" r:id="rId33"/>
    <p:sldId id="497" r:id="rId34"/>
    <p:sldId id="498" r:id="rId35"/>
    <p:sldId id="499" r:id="rId36"/>
    <p:sldId id="475" r:id="rId37"/>
    <p:sldId id="474" r:id="rId38"/>
    <p:sldId id="503" r:id="rId39"/>
    <p:sldId id="456" r:id="rId40"/>
    <p:sldId id="340" r:id="rId4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EACB9C"/>
    <a:srgbClr val="E2B7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4" autoAdjust="0"/>
    <p:restoredTop sz="94569" autoAdjust="0"/>
  </p:normalViewPr>
  <p:slideViewPr>
    <p:cSldViewPr snapToGrid="0">
      <p:cViewPr varScale="1">
        <p:scale>
          <a:sx n="110" d="100"/>
          <a:sy n="110" d="100"/>
        </p:scale>
        <p:origin x="58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25CEB-11C0-4956-A741-A3E936BB209B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69A36-FF4E-44EF-9123-E0668865B9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89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69A36-FF4E-44EF-9123-E0668865B9F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39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69A36-FF4E-44EF-9123-E0668865B9F7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79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26F5E7-9A1B-4186-94C3-72105C587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599B896-AA95-478D-894D-41F6B6EC3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855260-E1D9-4B70-BE2C-9A6F01959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1E7-45E9-492B-8C2A-6EFCFF10A6E4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83F80B-4445-4C9E-B617-0E7A0DE3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C5E16E-64E8-4632-93CD-5B1E53E4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C32-D80C-4112-8B3D-C77E30BC1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60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90A2E-FD54-4B2C-988B-BBAA18869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E2CB68F-4F69-47FC-8640-6E7022B33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741250-9C31-494D-BA6C-650F77F9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1E7-45E9-492B-8C2A-6EFCFF10A6E4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A275FD-DE6D-41EF-935F-B5F1C44A4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E76248-EB05-4DE7-B6CF-5614E1643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C32-D80C-4112-8B3D-C77E30BC1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39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CBE46FB-73FF-4855-925E-BF2BFF9DF5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6885B3-FB9C-4BFE-8CED-47A99EC110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D6ABC9-F902-47B9-8ED8-48C4E283E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1E7-45E9-492B-8C2A-6EFCFF10A6E4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0BBB53-A69F-4F5D-A160-90B6DDA13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BE6F14-A169-4ED0-8609-51F762708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C32-D80C-4112-8B3D-C77E30BC1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95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4C36D6-6B8F-4AF1-BD56-85D0783A9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C6E75E-B3F3-46BA-8D3C-5AF291541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58D95B-1EF7-41D8-B16E-A43B6E2E7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1E7-45E9-492B-8C2A-6EFCFF10A6E4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8A4634-7108-4158-AEEE-E37B2A35F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9CC5E-C3AE-46CA-B404-E6E63A0A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C32-D80C-4112-8B3D-C77E30BC1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2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AA9F5-1602-46F7-A4E9-8912427B7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995518-ED2E-4417-B7E8-0D26732DD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6BC204-F9BF-4772-B200-BA18BB28D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1E7-45E9-492B-8C2A-6EFCFF10A6E4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882901-F201-41C0-B34A-2ED5928FE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7EA568-AE2F-4962-8AFC-A5555F56B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C32-D80C-4112-8B3D-C77E30BC1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45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14E993-388A-4846-875B-4BE67184B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F0D6C3-130A-4555-B1EF-679CA97CC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1C203E-5BDF-435A-9046-AFE6DB336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0C3E57-DE30-4414-9F3B-5EBAB80A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1E7-45E9-492B-8C2A-6EFCFF10A6E4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FBCE058-6936-401F-A4CB-D75293E1E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D64FB9-DCB0-4D97-A0CA-D6E91502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C32-D80C-4112-8B3D-C77E30BC1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691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BE0801-AD79-4ADC-906D-4E2C770CD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54F74C-79E7-4826-9709-E574F29FE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359359-DCF0-455C-9EE6-E7973237F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ED36D0-E5D1-41BF-B8B2-E78461B00A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8D34773-C31D-40AD-9430-0B7A08968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36039F0-079F-47A7-BDEC-26A403AEF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1E7-45E9-492B-8C2A-6EFCFF10A6E4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27F787D-1B9C-47A4-9E2A-2AEB30B2F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F416E6A-A4DE-4386-83C3-21D41EBDB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C32-D80C-4112-8B3D-C77E30BC1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54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31F3EC-2F5C-4AE1-8944-A56B2C29C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92BE10-F487-4C10-8111-2B249E81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1E7-45E9-492B-8C2A-6EFCFF10A6E4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CA6E8F-E5B0-41A1-9DCA-6E2222A30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23FD99-BB73-4AA9-8456-4B507183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C32-D80C-4112-8B3D-C77E30BC1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35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EE80715-614B-4914-972A-CB5301F38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1E7-45E9-492B-8C2A-6EFCFF10A6E4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D43877E-711B-4069-8D4B-51C1E3C8F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7EE783-EC49-49A7-8724-6BD365BBA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C32-D80C-4112-8B3D-C77E30BC1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97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B92486-1726-42AD-8D23-946A5F4D8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3E6B6B-3D0C-4887-9313-E8CE5D743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C0A1B5B-3015-4DA4-8A84-ED5E9A8CE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8F3C7E-2E95-4C62-AB12-51EA61044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1E7-45E9-492B-8C2A-6EFCFF10A6E4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BCB6B0-857C-420F-92C1-BFAFAA698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26A4F9-C4FE-44D1-BE46-E0F4A4E4C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C32-D80C-4112-8B3D-C77E30BC1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33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DDC6A0-323C-479D-A7FF-5430890C7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D06DE2B-69E6-4F9B-8A53-863EB0BCF9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2E820D-915B-4C6A-964D-12BDEBB4E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3B2A27-2A0D-45DF-856A-B4F30F41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1E7-45E9-492B-8C2A-6EFCFF10A6E4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28AEA2-F2DA-4078-9BCC-D1B0400A1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C3C29D-20BC-4E87-BD32-084A2C52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CAC32-D80C-4112-8B3D-C77E30BC1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79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E35DB20-E5F4-4AFC-8203-9B87A4476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1F6036-5030-4488-8612-FE475BFDD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645DEC-04C2-4497-801D-2DBAC2C3D5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91E7-45E9-492B-8C2A-6EFCFF10A6E4}" type="datetimeFigureOut">
              <a:rPr lang="fr-FR" smtClean="0"/>
              <a:t>24/09/2023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682568-3E61-4076-BC69-DBF8EC729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1CDA9A-F21D-4092-A66C-35F5175E51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CAC32-D80C-4112-8B3D-C77E30BC17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20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12" Type="http://schemas.microsoft.com/office/2007/relationships/hdphoto" Target="../media/hdphoto1.wdp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jpeg"/><Relationship Id="rId5" Type="http://schemas.openxmlformats.org/officeDocument/2006/relationships/tags" Target="../tags/tag5.xml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41.xml"/><Relationship Id="rId7" Type="http://schemas.openxmlformats.org/officeDocument/2006/relationships/image" Target="../media/image5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4.png"/><Relationship Id="rId11" Type="http://schemas.openxmlformats.org/officeDocument/2006/relationships/image" Target="../media/image22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1.jpeg"/><Relationship Id="rId4" Type="http://schemas.openxmlformats.org/officeDocument/2006/relationships/tags" Target="../tags/tag42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45.xml"/><Relationship Id="rId7" Type="http://schemas.openxmlformats.org/officeDocument/2006/relationships/image" Target="../media/image5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3.png"/><Relationship Id="rId4" Type="http://schemas.openxmlformats.org/officeDocument/2006/relationships/tags" Target="../tags/tag46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49.xml"/><Relationship Id="rId7" Type="http://schemas.openxmlformats.org/officeDocument/2006/relationships/image" Target="../media/image5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4.jpeg"/><Relationship Id="rId4" Type="http://schemas.openxmlformats.org/officeDocument/2006/relationships/tags" Target="../tags/tag50.xm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3.xml"/><Relationship Id="rId7" Type="http://schemas.openxmlformats.org/officeDocument/2006/relationships/image" Target="../media/image4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5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4" Type="http://schemas.openxmlformats.org/officeDocument/2006/relationships/tags" Target="../tags/tag54.xml"/><Relationship Id="rId9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57.xml"/><Relationship Id="rId7" Type="http://schemas.openxmlformats.org/officeDocument/2006/relationships/image" Target="../media/image5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8.xml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61.xml"/><Relationship Id="rId7" Type="http://schemas.openxmlformats.org/officeDocument/2006/relationships/image" Target="../media/image5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6.jpeg"/><Relationship Id="rId4" Type="http://schemas.openxmlformats.org/officeDocument/2006/relationships/tags" Target="../tags/tag62.xml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65.xml"/><Relationship Id="rId7" Type="http://schemas.openxmlformats.org/officeDocument/2006/relationships/image" Target="../media/image5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69.xml"/><Relationship Id="rId7" Type="http://schemas.openxmlformats.org/officeDocument/2006/relationships/image" Target="../media/image5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7.jpeg"/><Relationship Id="rId4" Type="http://schemas.openxmlformats.org/officeDocument/2006/relationships/tags" Target="../tags/tag70.xml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73.xml"/><Relationship Id="rId7" Type="http://schemas.openxmlformats.org/officeDocument/2006/relationships/image" Target="../media/image5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74.xml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77.xml"/><Relationship Id="rId7" Type="http://schemas.openxmlformats.org/officeDocument/2006/relationships/image" Target="../media/image5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4.png"/><Relationship Id="rId11" Type="http://schemas.microsoft.com/office/2007/relationships/hdphoto" Target="../media/hdphoto6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9.png"/><Relationship Id="rId4" Type="http://schemas.openxmlformats.org/officeDocument/2006/relationships/tags" Target="../tags/tag78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9.xml"/><Relationship Id="rId7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png"/><Relationship Id="rId4" Type="http://schemas.openxmlformats.org/officeDocument/2006/relationships/tags" Target="../tags/tag10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81.xml"/><Relationship Id="rId7" Type="http://schemas.openxmlformats.org/officeDocument/2006/relationships/image" Target="../media/image5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5.xml"/><Relationship Id="rId7" Type="http://schemas.openxmlformats.org/officeDocument/2006/relationships/image" Target="../media/image6.jp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7.xml"/><Relationship Id="rId10" Type="http://schemas.openxmlformats.org/officeDocument/2006/relationships/image" Target="../media/image7.png"/><Relationship Id="rId4" Type="http://schemas.openxmlformats.org/officeDocument/2006/relationships/tags" Target="../tags/tag86.xml"/><Relationship Id="rId9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90.xml"/><Relationship Id="rId7" Type="http://schemas.openxmlformats.org/officeDocument/2006/relationships/image" Target="../media/image5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1.xml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94.xml"/><Relationship Id="rId7" Type="http://schemas.openxmlformats.org/officeDocument/2006/relationships/image" Target="../media/image5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5.xml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98.xml"/><Relationship Id="rId7" Type="http://schemas.openxmlformats.org/officeDocument/2006/relationships/image" Target="../media/image5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9.xml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102.xml"/><Relationship Id="rId7" Type="http://schemas.openxmlformats.org/officeDocument/2006/relationships/image" Target="../media/image5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0.jpeg"/><Relationship Id="rId4" Type="http://schemas.openxmlformats.org/officeDocument/2006/relationships/tags" Target="../tags/tag103.xml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106.xml"/><Relationship Id="rId7" Type="http://schemas.openxmlformats.org/officeDocument/2006/relationships/image" Target="../media/image5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7.xml"/><Relationship Id="rId9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110.xml"/><Relationship Id="rId7" Type="http://schemas.openxmlformats.org/officeDocument/2006/relationships/image" Target="../media/image5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1.jpeg"/><Relationship Id="rId4" Type="http://schemas.openxmlformats.org/officeDocument/2006/relationships/tags" Target="../tags/tag111.xml"/><Relationship Id="rId9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114.xml"/><Relationship Id="rId7" Type="http://schemas.openxmlformats.org/officeDocument/2006/relationships/image" Target="../media/image5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2.png"/><Relationship Id="rId4" Type="http://schemas.openxmlformats.org/officeDocument/2006/relationships/tags" Target="../tags/tag115.xml"/><Relationship Id="rId9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118.xml"/><Relationship Id="rId7" Type="http://schemas.openxmlformats.org/officeDocument/2006/relationships/image" Target="../media/image5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3.jpeg"/><Relationship Id="rId4" Type="http://schemas.openxmlformats.org/officeDocument/2006/relationships/tags" Target="../tags/tag119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13.xml"/><Relationship Id="rId7" Type="http://schemas.openxmlformats.org/officeDocument/2006/relationships/image" Target="../media/image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microsoft.com/office/2007/relationships/hdphoto" Target="../media/hdphoto8.wdp"/><Relationship Id="rId3" Type="http://schemas.openxmlformats.org/officeDocument/2006/relationships/tags" Target="../tags/tag122.xml"/><Relationship Id="rId7" Type="http://schemas.openxmlformats.org/officeDocument/2006/relationships/image" Target="../media/image5.png"/><Relationship Id="rId12" Type="http://schemas.openxmlformats.org/officeDocument/2006/relationships/image" Target="../media/image35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image" Target="../media/image4.png"/><Relationship Id="rId11" Type="http://schemas.microsoft.com/office/2007/relationships/hdphoto" Target="../media/hdphoto7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4.png"/><Relationship Id="rId4" Type="http://schemas.openxmlformats.org/officeDocument/2006/relationships/tags" Target="../tags/tag123.xml"/><Relationship Id="rId9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126.xml"/><Relationship Id="rId7" Type="http://schemas.openxmlformats.org/officeDocument/2006/relationships/image" Target="../media/image5.png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image" Target="../media/image4.png"/><Relationship Id="rId11" Type="http://schemas.microsoft.com/office/2007/relationships/hdphoto" Target="../media/hdphoto7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4.png"/><Relationship Id="rId4" Type="http://schemas.openxmlformats.org/officeDocument/2006/relationships/tags" Target="../tags/tag127.xml"/><Relationship Id="rId9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130.xml"/><Relationship Id="rId7" Type="http://schemas.openxmlformats.org/officeDocument/2006/relationships/image" Target="../media/image5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4.png"/><Relationship Id="rId11" Type="http://schemas.microsoft.com/office/2007/relationships/hdphoto" Target="../media/hdphoto7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4.png"/><Relationship Id="rId4" Type="http://schemas.openxmlformats.org/officeDocument/2006/relationships/tags" Target="../tags/tag131.xml"/><Relationship Id="rId9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134.xml"/><Relationship Id="rId7" Type="http://schemas.openxmlformats.org/officeDocument/2006/relationships/image" Target="../media/image5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image" Target="../media/image4.png"/><Relationship Id="rId11" Type="http://schemas.microsoft.com/office/2007/relationships/hdphoto" Target="../media/hdphoto7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4.png"/><Relationship Id="rId4" Type="http://schemas.openxmlformats.org/officeDocument/2006/relationships/tags" Target="../tags/tag135.xml"/><Relationship Id="rId9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138.xml"/><Relationship Id="rId7" Type="http://schemas.openxmlformats.org/officeDocument/2006/relationships/image" Target="../media/image5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image" Target="../media/image4.png"/><Relationship Id="rId11" Type="http://schemas.microsoft.com/office/2007/relationships/hdphoto" Target="../media/hdphoto7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4.png"/><Relationship Id="rId4" Type="http://schemas.openxmlformats.org/officeDocument/2006/relationships/tags" Target="../tags/tag139.xml"/><Relationship Id="rId9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142.xml"/><Relationship Id="rId7" Type="http://schemas.openxmlformats.org/officeDocument/2006/relationships/image" Target="../media/image5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image" Target="../media/image4.png"/><Relationship Id="rId11" Type="http://schemas.microsoft.com/office/2007/relationships/hdphoto" Target="../media/hdphoto7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4.png"/><Relationship Id="rId4" Type="http://schemas.openxmlformats.org/officeDocument/2006/relationships/tags" Target="../tags/tag143.xml"/><Relationship Id="rId9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146.xml"/><Relationship Id="rId7" Type="http://schemas.openxmlformats.org/officeDocument/2006/relationships/image" Target="../media/image5.pn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6.jpeg"/><Relationship Id="rId4" Type="http://schemas.openxmlformats.org/officeDocument/2006/relationships/tags" Target="../tags/tag147.xml"/><Relationship Id="rId9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150.xml"/><Relationship Id="rId7" Type="http://schemas.openxmlformats.org/officeDocument/2006/relationships/image" Target="../media/image5.pn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1.xml"/><Relationship Id="rId9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154.xml"/><Relationship Id="rId7" Type="http://schemas.openxmlformats.org/officeDocument/2006/relationships/image" Target="../media/image5.png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5.xml"/><Relationship Id="rId9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15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image" Target="../media/image5.png"/><Relationship Id="rId5" Type="http://schemas.openxmlformats.org/officeDocument/2006/relationships/tags" Target="../tags/tag160.xml"/><Relationship Id="rId10" Type="http://schemas.openxmlformats.org/officeDocument/2006/relationships/image" Target="../media/image4.png"/><Relationship Id="rId4" Type="http://schemas.openxmlformats.org/officeDocument/2006/relationships/tags" Target="../tags/tag159.xml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17.xml"/><Relationship Id="rId7" Type="http://schemas.openxmlformats.org/officeDocument/2006/relationships/image" Target="../media/image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tags" Target="../tags/tag18.xml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164.xml"/><Relationship Id="rId7" Type="http://schemas.openxmlformats.org/officeDocument/2006/relationships/image" Target="../media/image5.png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7.png"/><Relationship Id="rId5" Type="http://schemas.openxmlformats.org/officeDocument/2006/relationships/tags" Target="../tags/tag166.xml"/><Relationship Id="rId10" Type="http://schemas.openxmlformats.org/officeDocument/2006/relationships/image" Target="../media/image2.png"/><Relationship Id="rId4" Type="http://schemas.openxmlformats.org/officeDocument/2006/relationships/tags" Target="../tags/tag165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21.xml"/><Relationship Id="rId7" Type="http://schemas.openxmlformats.org/officeDocument/2006/relationships/image" Target="../media/image5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4" Type="http://schemas.openxmlformats.org/officeDocument/2006/relationships/tags" Target="../tags/tag2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25.xml"/><Relationship Id="rId7" Type="http://schemas.openxmlformats.org/officeDocument/2006/relationships/image" Target="../media/image5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.png"/><Relationship Id="rId4" Type="http://schemas.openxmlformats.org/officeDocument/2006/relationships/tags" Target="../tags/tag26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29.xml"/><Relationship Id="rId7" Type="http://schemas.openxmlformats.org/officeDocument/2006/relationships/image" Target="../media/image5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4" Type="http://schemas.openxmlformats.org/officeDocument/2006/relationships/tags" Target="../tags/tag30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6.jpeg"/><Relationship Id="rId3" Type="http://schemas.openxmlformats.org/officeDocument/2006/relationships/tags" Target="../tags/tag33.xml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tags" Target="../tags/tag34.xml"/><Relationship Id="rId9" Type="http://schemas.openxmlformats.org/officeDocument/2006/relationships/image" Target="../media/image7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tags" Target="../tags/tag37.xml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tags" Target="../tags/tag38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FD2104-57BD-4415-9F69-214C240311F8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52759" y="2364706"/>
            <a:ext cx="6884386" cy="2216003"/>
          </a:xfrm>
        </p:spPr>
        <p:txBody>
          <a:bodyPr anchor="b">
            <a:normAutofit/>
          </a:bodyPr>
          <a:lstStyle/>
          <a:p>
            <a:pPr algn="l"/>
            <a:r>
              <a:rPr lang="fr-FR" sz="4300" dirty="0">
                <a:latin typeface="Arial Rounded MT Bold" panose="020F0704030504030204" pitchFamily="34" charset="77"/>
              </a:rPr>
              <a:t>Alcool et </a:t>
            </a:r>
            <a:br>
              <a:rPr lang="fr-FR" sz="4300" dirty="0">
                <a:latin typeface="Arial Rounded MT Bold" panose="020F0704030504030204" pitchFamily="34" charset="77"/>
              </a:rPr>
            </a:br>
            <a:r>
              <a:rPr lang="fr-FR" sz="4300" dirty="0">
                <a:latin typeface="Arial Rounded MT Bold" panose="020F0704030504030204" pitchFamily="34" charset="77"/>
              </a:rPr>
              <a:t>Intoxication aigue, ivresse, </a:t>
            </a:r>
            <a:r>
              <a:rPr lang="fr-FR" sz="4300" dirty="0" err="1">
                <a:latin typeface="Arial Rounded MT Bold" panose="020F0704030504030204" pitchFamily="34" charset="77"/>
              </a:rPr>
              <a:t>v</a:t>
            </a:r>
            <a:r>
              <a:rPr lang="fr-FR" sz="4300" dirty="0" err="1">
                <a:effectLst/>
                <a:latin typeface="Arial Rounded MT Bold" panose="020F0704030504030204" pitchFamily="34" charset="77"/>
                <a:ea typeface="Calibri" panose="020F0502020204030204" pitchFamily="34" charset="0"/>
              </a:rPr>
              <a:t>eisalgie</a:t>
            </a:r>
            <a:endParaRPr lang="fr-FR" sz="4300" dirty="0">
              <a:latin typeface="Arial Rounded MT Bold" panose="020F0704030504030204" pitchFamily="34" charset="77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C3C81EA-E0A4-4CC8-A1D1-12BDE785102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9F7D208C-94B6-4D4F-A647-7C97DD42EF9C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800100" y="4345575"/>
            <a:ext cx="4943100" cy="214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300" dirty="0"/>
              <a:t>  </a:t>
            </a:r>
          </a:p>
          <a:p>
            <a:pPr algn="l"/>
            <a:r>
              <a:rPr lang="fr-FR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Pascal Menecier</a:t>
            </a:r>
          </a:p>
          <a:p>
            <a:pPr algn="l"/>
            <a:r>
              <a:rPr lang="fr-FR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Delphine Lefranc</a:t>
            </a:r>
          </a:p>
          <a:p>
            <a:pPr algn="l"/>
            <a:r>
              <a:rPr lang="fr-FR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Loetitia</a:t>
            </a:r>
            <a:r>
              <a:rPr lang="fr-FR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Rotheval</a:t>
            </a:r>
            <a:endParaRPr lang="fr-FR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68B3930-E4D2-4F45-8ADD-26B287CC655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84"/>
            <a:ext cx="11486400" cy="1812317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10" name="Picture 2" descr="Ivre, De L'Alcool, Vin, Femme, Dame">
            <a:extLst>
              <a:ext uri="{FF2B5EF4-FFF2-40B4-BE49-F238E27FC236}">
                <a16:creationId xmlns:a16="http://schemas.microsoft.com/office/drawing/2014/main" id="{1791FE11-BE03-E384-A4ED-6433F82BC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3" r="3499"/>
          <a:stretch/>
        </p:blipFill>
        <p:spPr bwMode="auto">
          <a:xfrm>
            <a:off x="5410199" y="2587779"/>
            <a:ext cx="2688771" cy="43832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1193CAC-3F1A-867E-9B01-55C4062CC450}"/>
              </a:ext>
            </a:extLst>
          </p:cNvPr>
          <p:cNvSpPr txBox="1"/>
          <p:nvPr/>
        </p:nvSpPr>
        <p:spPr>
          <a:xfrm>
            <a:off x="7695209" y="6025246"/>
            <a:ext cx="427590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 dirty="0">
                <a:solidFill>
                  <a:schemeClr val="bg1">
                    <a:lumMod val="75000"/>
                  </a:schemeClr>
                </a:solidFill>
              </a:rPr>
              <a:t>https://pixabay.com/fr/photos/ivre-de-lalcool-vin-femme-dame-2673385/</a:t>
            </a:r>
          </a:p>
        </p:txBody>
      </p:sp>
    </p:spTree>
    <p:extLst>
      <p:ext uri="{BB962C8B-B14F-4D97-AF65-F5344CB8AC3E}">
        <p14:creationId xmlns:p14="http://schemas.microsoft.com/office/powerpoint/2010/main" val="378670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>
                <a:latin typeface="Arial Rounded MT Bold" panose="020F0704030504030204" pitchFamily="34" charset="77"/>
              </a:rPr>
              <a:t>Modes de consommation d’alcool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55791" y="1690688"/>
            <a:ext cx="10808854" cy="43324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3500" b="1" dirty="0"/>
              <a:t>Alcoolisations non orales   </a:t>
            </a:r>
          </a:p>
          <a:p>
            <a:pPr>
              <a:buBlip>
                <a:blip r:embed="rId7"/>
              </a:buBlip>
            </a:pPr>
            <a:r>
              <a:rPr lang="fr-FR" sz="3100" b="1" dirty="0"/>
              <a:t> </a:t>
            </a:r>
            <a:r>
              <a:rPr lang="fr-FR" sz="3100" dirty="0"/>
              <a:t>Supposées (à tort) éviter haleine alcoolique &amp; apports caloriques : </a:t>
            </a:r>
            <a:r>
              <a:rPr lang="fr-FR" sz="3100" b="1" dirty="0" err="1"/>
              <a:t>slimmling</a:t>
            </a:r>
            <a:endParaRPr lang="fr-FR" sz="3100" b="1" dirty="0"/>
          </a:p>
          <a:p>
            <a:pPr marL="0" indent="0">
              <a:buNone/>
            </a:pPr>
            <a:r>
              <a:rPr lang="fr-FR" sz="3200" dirty="0"/>
              <a:t>	 </a:t>
            </a:r>
            <a:r>
              <a:rPr lang="fr-FR" sz="3100" dirty="0"/>
              <a:t>++ alcools  concentré (vodka)</a:t>
            </a:r>
            <a:r>
              <a:rPr lang="fr-FR" sz="3200" dirty="0"/>
              <a:t>				</a:t>
            </a:r>
            <a:r>
              <a:rPr lang="fr-FR" sz="1800" dirty="0">
                <a:solidFill>
                  <a:srgbClr val="7F7F7F"/>
                </a:solidFill>
              </a:rPr>
              <a:t>(</a:t>
            </a:r>
            <a:r>
              <a:rPr lang="fr-FR" sz="1800" dirty="0" err="1">
                <a:solidFill>
                  <a:srgbClr val="7F7F7F"/>
                </a:solidFill>
              </a:rPr>
              <a:t>Stogner</a:t>
            </a:r>
            <a:r>
              <a:rPr lang="fr-FR" sz="1800" dirty="0">
                <a:solidFill>
                  <a:srgbClr val="7F7F7F"/>
                </a:solidFill>
              </a:rPr>
              <a:t> et al., 2014) </a:t>
            </a:r>
            <a:endParaRPr lang="fr-FR" sz="3200" dirty="0"/>
          </a:p>
          <a:p>
            <a:pPr>
              <a:buBlip>
                <a:blip r:embed="rId7"/>
              </a:buBlip>
            </a:pPr>
            <a:r>
              <a:rPr lang="fr-FR" sz="3100" b="1" dirty="0"/>
              <a:t> Absorptions transmuqueuses</a:t>
            </a:r>
            <a:r>
              <a:rPr lang="fr-FR" sz="3100" dirty="0"/>
              <a:t>: seringues ou tampons périodiques imbibés </a:t>
            </a:r>
          </a:p>
          <a:p>
            <a:pPr marL="457200" lvl="1" indent="0">
              <a:buNone/>
            </a:pPr>
            <a:r>
              <a:rPr lang="fr-FR" sz="3100" dirty="0"/>
              <a:t>	par voie vaginale ou rectale</a:t>
            </a:r>
          </a:p>
          <a:p>
            <a:pPr>
              <a:buBlip>
                <a:blip r:embed="rId7"/>
              </a:buBlip>
            </a:pPr>
            <a:r>
              <a:rPr lang="fr-FR" sz="3200" b="1" dirty="0"/>
              <a:t> </a:t>
            </a:r>
            <a:r>
              <a:rPr lang="fr-FR" sz="3100" b="1" dirty="0" err="1"/>
              <a:t>Eyeballing</a:t>
            </a:r>
            <a:r>
              <a:rPr lang="fr-FR" sz="3100" dirty="0"/>
              <a:t> versant l’alcool dans l’œil :  </a:t>
            </a:r>
          </a:p>
          <a:p>
            <a:pPr lvl="1">
              <a:buBlip>
                <a:blip r:embed="rId7"/>
              </a:buBlip>
            </a:pPr>
            <a:r>
              <a:rPr lang="fr-FR" sz="2800" dirty="0"/>
              <a:t> Compte-gouttes, gobelet, verres à shot ou goulot de bouteille </a:t>
            </a:r>
          </a:p>
          <a:p>
            <a:pPr lvl="1">
              <a:buBlip>
                <a:blip r:embed="rId7"/>
              </a:buBlip>
            </a:pPr>
            <a:r>
              <a:rPr lang="fr-FR" sz="2800" dirty="0"/>
              <a:t> sur œil ouvert… </a:t>
            </a:r>
          </a:p>
          <a:p>
            <a:pPr>
              <a:buBlip>
                <a:blip r:embed="rId7"/>
              </a:buBlip>
            </a:pPr>
            <a:r>
              <a:rPr lang="fr-FR" sz="3200" b="1" dirty="0"/>
              <a:t> </a:t>
            </a:r>
            <a:r>
              <a:rPr lang="fr-FR" sz="3100" b="1" dirty="0"/>
              <a:t>AWOL</a:t>
            </a:r>
            <a:r>
              <a:rPr lang="fr-FR" sz="3100" dirty="0"/>
              <a:t> (</a:t>
            </a:r>
            <a:r>
              <a:rPr lang="fr-FR" sz="3100" dirty="0" err="1"/>
              <a:t>alcohol</a:t>
            </a:r>
            <a:r>
              <a:rPr lang="fr-FR" sz="3100" dirty="0"/>
              <a:t> </a:t>
            </a:r>
            <a:r>
              <a:rPr lang="fr-FR" sz="3100" dirty="0" err="1"/>
              <a:t>without</a:t>
            </a:r>
            <a:r>
              <a:rPr lang="fr-FR" sz="3100" dirty="0"/>
              <a:t> </a:t>
            </a:r>
            <a:r>
              <a:rPr lang="fr-FR" sz="3100" dirty="0" err="1"/>
              <a:t>liquid</a:t>
            </a:r>
            <a:r>
              <a:rPr lang="fr-FR" sz="3100" dirty="0"/>
              <a:t>) : </a:t>
            </a:r>
          </a:p>
          <a:p>
            <a:pPr lvl="1">
              <a:buBlip>
                <a:blip r:embed="rId7"/>
              </a:buBlip>
            </a:pPr>
            <a:r>
              <a:rPr lang="fr-FR" sz="2700" dirty="0"/>
              <a:t> vaporisé et inhalé  : désuet et inactif</a:t>
            </a:r>
            <a:endParaRPr lang="fr-FR" sz="3200" dirty="0"/>
          </a:p>
          <a:p>
            <a:pPr marL="0" indent="0">
              <a:buNone/>
            </a:pPr>
            <a:endParaRPr lang="fr-FR" sz="2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  <p:pic>
        <p:nvPicPr>
          <p:cNvPr id="5122" name="Picture 2" descr="Œil, Iris, Élève, La Vis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337" y="3803788"/>
            <a:ext cx="2766227" cy="2219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98937" y="6023113"/>
            <a:ext cx="22081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dirty="0">
                <a:solidFill>
                  <a:schemeClr val="bg1">
                    <a:lumMod val="75000"/>
                  </a:schemeClr>
                </a:solidFill>
              </a:rPr>
              <a:t>https://pixabay.com/fr/photos/%C5%93il-iris-%C3%A9l%C3%A8ve-la-vision-3221498/</a:t>
            </a:r>
          </a:p>
        </p:txBody>
      </p:sp>
      <p:pic>
        <p:nvPicPr>
          <p:cNvPr id="2050" name="Picture 2" descr="Shot, Schnaps, De L'Alcool, Bar">
            <a:extLst>
              <a:ext uri="{FF2B5EF4-FFF2-40B4-BE49-F238E27FC236}">
                <a16:creationId xmlns:a16="http://schemas.microsoft.com/office/drawing/2014/main" id="{EAD45965-ED02-B9BC-58B2-28C12964F9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 bwMode="auto">
          <a:xfrm>
            <a:off x="8059296" y="4730617"/>
            <a:ext cx="1539641" cy="1996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947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>
                <a:latin typeface="Arial Rounded MT Bold" panose="020F0704030504030204" pitchFamily="34" charset="77"/>
              </a:rPr>
              <a:t>Modes de consommation d’alcool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1857375"/>
            <a:ext cx="11155299" cy="41657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200" b="1" dirty="0"/>
              <a:t>Formes d’IEA   </a:t>
            </a:r>
          </a:p>
          <a:p>
            <a:pPr>
              <a:buBlip>
                <a:blip r:embed="rId7"/>
              </a:buBlip>
            </a:pPr>
            <a:r>
              <a:rPr lang="fr-FR" dirty="0"/>
              <a:t> Aucune particularité d’IEA </a:t>
            </a:r>
          </a:p>
          <a:p>
            <a:pPr lvl="1">
              <a:buBlip>
                <a:blip r:embed="rId7"/>
              </a:buBlip>
            </a:pPr>
            <a:r>
              <a:rPr lang="fr-FR" dirty="0"/>
              <a:t> selon le type de boisson, </a:t>
            </a:r>
          </a:p>
          <a:p>
            <a:pPr lvl="1">
              <a:buBlip>
                <a:blip r:embed="rId7"/>
              </a:buBlip>
            </a:pPr>
            <a:r>
              <a:rPr lang="fr-FR" dirty="0"/>
              <a:t> leur ordre de consommation ou mélanges </a:t>
            </a:r>
          </a:p>
          <a:p>
            <a:pPr lvl="1">
              <a:buBlip>
                <a:blip r:embed="rId7"/>
              </a:buBlip>
            </a:pPr>
            <a:r>
              <a:rPr lang="fr-FR" dirty="0"/>
              <a:t> ni le moment de l’ivresse (effet </a:t>
            </a:r>
            <a:r>
              <a:rPr lang="fr-FR" dirty="0" err="1"/>
              <a:t>Mellanby</a:t>
            </a:r>
            <a:r>
              <a:rPr lang="fr-FR" dirty="0"/>
              <a:t>) </a:t>
            </a:r>
            <a:r>
              <a:rPr lang="fr-FR" sz="1400" dirty="0">
                <a:solidFill>
                  <a:srgbClr val="7F7F7F"/>
                </a:solidFill>
              </a:rPr>
              <a:t>(Holland &amp; </a:t>
            </a:r>
            <a:r>
              <a:rPr lang="fr-FR" sz="1400" dirty="0" err="1">
                <a:solidFill>
                  <a:srgbClr val="7F7F7F"/>
                </a:solidFill>
              </a:rPr>
              <a:t>Ferner</a:t>
            </a:r>
            <a:r>
              <a:rPr lang="fr-FR" sz="1400" dirty="0">
                <a:solidFill>
                  <a:srgbClr val="7F7F7F"/>
                </a:solidFill>
              </a:rPr>
              <a:t>, 2017; </a:t>
            </a:r>
            <a:r>
              <a:rPr lang="fr-FR" sz="1400" dirty="0" err="1">
                <a:solidFill>
                  <a:srgbClr val="7F7F7F"/>
                </a:solidFill>
              </a:rPr>
              <a:t>Mirijello</a:t>
            </a:r>
            <a:r>
              <a:rPr lang="fr-FR" sz="1400" dirty="0">
                <a:solidFill>
                  <a:srgbClr val="7F7F7F"/>
                </a:solidFill>
              </a:rPr>
              <a:t> et al., 2023).</a:t>
            </a:r>
          </a:p>
          <a:p>
            <a:pPr>
              <a:buBlip>
                <a:blip r:embed="rId7"/>
              </a:buBlip>
            </a:pPr>
            <a:r>
              <a:rPr lang="fr-FR" sz="3200" dirty="0"/>
              <a:t> </a:t>
            </a:r>
            <a:r>
              <a:rPr lang="fr-FR" b="1" dirty="0"/>
              <a:t>Variations de présentation selon profil de personnalité </a:t>
            </a:r>
            <a:r>
              <a:rPr lang="fr-FR" sz="1400" dirty="0">
                <a:solidFill>
                  <a:srgbClr val="7F7F7F"/>
                </a:solidFill>
              </a:rPr>
              <a:t>(</a:t>
            </a:r>
            <a:r>
              <a:rPr lang="fr-FR" sz="1400" dirty="0" err="1">
                <a:solidFill>
                  <a:srgbClr val="7F7F7F"/>
                </a:solidFill>
              </a:rPr>
              <a:t>Winograd</a:t>
            </a:r>
            <a:r>
              <a:rPr lang="fr-FR" sz="1400" dirty="0">
                <a:solidFill>
                  <a:srgbClr val="7F7F7F"/>
                </a:solidFill>
              </a:rPr>
              <a:t> et al., 2016)</a:t>
            </a:r>
          </a:p>
          <a:p>
            <a:pPr marL="457200" lvl="1" indent="0">
              <a:buNone/>
            </a:pPr>
            <a:r>
              <a:rPr lang="fr-FR" i="1" dirty="0"/>
              <a:t>- Hemingway, qui peut boire beaucoup sans jamais être ivre, garde le contrôle de soi.</a:t>
            </a:r>
          </a:p>
          <a:p>
            <a:pPr marL="457200" lvl="1" indent="0">
              <a:buNone/>
            </a:pPr>
            <a:r>
              <a:rPr lang="fr-FR" i="1" dirty="0"/>
              <a:t>- Mary Poppins, qui s’amuse et reste aussi aimable ivre que sobre. </a:t>
            </a:r>
          </a:p>
          <a:p>
            <a:pPr marL="457200" lvl="1" indent="0">
              <a:buNone/>
            </a:pPr>
            <a:r>
              <a:rPr lang="fr-FR" i="1" dirty="0"/>
              <a:t>- Mr Hyde, qui se transforme sous alcool, ayant l’alcool mauvais et devenant agressif</a:t>
            </a:r>
          </a:p>
          <a:p>
            <a:pPr marL="457200" lvl="1" indent="0">
              <a:buNone/>
            </a:pPr>
            <a:r>
              <a:rPr lang="fr-FR" i="1" dirty="0"/>
              <a:t>- Pr Foldingue, timide et maladroit, se transforme et devient extraverti, volubile…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  <p:pic>
        <p:nvPicPr>
          <p:cNvPr id="6" name="Picture 2" descr="Bouteille, De L'Alcool, Champagne, Vin">
            <a:extLst>
              <a:ext uri="{FF2B5EF4-FFF2-40B4-BE49-F238E27FC236}">
                <a16:creationId xmlns:a16="http://schemas.microsoft.com/office/drawing/2014/main" id="{EB9FCB57-B801-CDF9-A991-B0AB3D72C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27" y="1399398"/>
            <a:ext cx="3482998" cy="196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C1494F8-ED43-15E0-2D74-4219156A4D60}"/>
              </a:ext>
            </a:extLst>
          </p:cNvPr>
          <p:cNvSpPr txBox="1"/>
          <p:nvPr/>
        </p:nvSpPr>
        <p:spPr>
          <a:xfrm>
            <a:off x="8289630" y="3363956"/>
            <a:ext cx="328721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 dirty="0">
                <a:solidFill>
                  <a:schemeClr val="bg1">
                    <a:lumMod val="75000"/>
                  </a:schemeClr>
                </a:solidFill>
              </a:rPr>
              <a:t>https://pixabay.com/fr/illustrations/bouteille-de-lalcool-champagne-vin-4840001/</a:t>
            </a:r>
          </a:p>
        </p:txBody>
      </p:sp>
    </p:spTree>
    <p:extLst>
      <p:ext uri="{BB962C8B-B14F-4D97-AF65-F5344CB8AC3E}">
        <p14:creationId xmlns:p14="http://schemas.microsoft.com/office/powerpoint/2010/main" val="3748005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>
                <a:latin typeface="Arial Rounded MT Bold" panose="020F0704030504030204" pitchFamily="34" charset="77"/>
              </a:rPr>
              <a:t>Modes de consommation d’alcool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2098766"/>
            <a:ext cx="10808854" cy="41686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200" b="1" dirty="0"/>
              <a:t>Conditions de l’IEA :</a:t>
            </a:r>
          </a:p>
          <a:p>
            <a:pPr>
              <a:spcBef>
                <a:spcPts val="1800"/>
              </a:spcBef>
              <a:buBlip>
                <a:blip r:embed="rId7"/>
              </a:buBlip>
            </a:pPr>
            <a:r>
              <a:rPr lang="fr-FR" sz="3200" dirty="0"/>
              <a:t> </a:t>
            </a:r>
            <a:r>
              <a:rPr lang="fr-FR" sz="3200" b="1" dirty="0"/>
              <a:t>Selon le genre </a:t>
            </a:r>
            <a:r>
              <a:rPr lang="fr-FR" sz="3200" dirty="0"/>
              <a:t>: </a:t>
            </a:r>
          </a:p>
          <a:p>
            <a:pPr lvl="1">
              <a:buBlip>
                <a:blip r:embed="rId7"/>
              </a:buBlip>
            </a:pPr>
            <a:r>
              <a:rPr lang="fr-FR" sz="2800" dirty="0"/>
              <a:t> mieux accepté chez les hommes, </a:t>
            </a:r>
          </a:p>
          <a:p>
            <a:pPr lvl="1">
              <a:buBlip>
                <a:blip r:embed="rId7"/>
              </a:buBlip>
            </a:pPr>
            <a:r>
              <a:rPr lang="fr-FR" sz="2800" dirty="0"/>
              <a:t> sex-ratio tend vers 1 notamment chez les plus jeunes  </a:t>
            </a:r>
          </a:p>
          <a:p>
            <a:pPr>
              <a:buBlip>
                <a:blip r:embed="rId7"/>
              </a:buBlip>
            </a:pPr>
            <a:r>
              <a:rPr lang="fr-FR" sz="3200" dirty="0"/>
              <a:t> </a:t>
            </a:r>
            <a:r>
              <a:rPr lang="fr-FR" sz="3200" b="1" dirty="0"/>
              <a:t>Selon les âges </a:t>
            </a:r>
            <a:r>
              <a:rPr lang="fr-FR" sz="3200" dirty="0"/>
              <a:t>: </a:t>
            </a:r>
          </a:p>
          <a:p>
            <a:pPr lvl="1">
              <a:buBlip>
                <a:blip r:embed="rId7"/>
              </a:buBlip>
            </a:pPr>
            <a:r>
              <a:rPr lang="fr-FR" sz="2800" dirty="0"/>
              <a:t> émergentes et préoccupantes chez les adolescents et jeunes adultes</a:t>
            </a:r>
          </a:p>
          <a:p>
            <a:pPr lvl="1">
              <a:buBlip>
                <a:blip r:embed="rId7"/>
              </a:buBlip>
            </a:pPr>
            <a:r>
              <a:rPr lang="fr-FR" sz="2800" dirty="0"/>
              <a:t> ne disparaissent pas avec l’avancée en âge, chez grands vieillards. </a:t>
            </a:r>
          </a:p>
          <a:p>
            <a:pPr>
              <a:buBlip>
                <a:blip r:embed="rId7"/>
              </a:buBlip>
            </a:pPr>
            <a:r>
              <a:rPr lang="fr-FR" sz="3200" dirty="0"/>
              <a:t> </a:t>
            </a:r>
            <a:r>
              <a:rPr lang="fr-FR" sz="3200" b="1" dirty="0"/>
              <a:t>Selon les circonstances </a:t>
            </a:r>
            <a:r>
              <a:rPr lang="fr-FR" sz="3200" dirty="0"/>
              <a:t>: </a:t>
            </a:r>
          </a:p>
          <a:p>
            <a:pPr lvl="1">
              <a:buBlip>
                <a:blip r:embed="rId7"/>
              </a:buBlip>
            </a:pPr>
            <a:r>
              <a:rPr lang="fr-FR" sz="2800" dirty="0"/>
              <a:t>  IEA sur le lieu de travail ou IEA au volant : législation spécifique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  <p:pic>
        <p:nvPicPr>
          <p:cNvPr id="1026" name="Picture 2" descr="Main, Humain, Femme, Adulte, Mains, Âgé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5" b="11858"/>
          <a:stretch/>
        </p:blipFill>
        <p:spPr bwMode="auto">
          <a:xfrm>
            <a:off x="7962900" y="1314450"/>
            <a:ext cx="4072939" cy="2175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711614" y="3403629"/>
            <a:ext cx="332422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00" dirty="0">
                <a:solidFill>
                  <a:schemeClr val="bg1">
                    <a:lumMod val="75000"/>
                  </a:schemeClr>
                </a:solidFill>
              </a:rPr>
              <a:t>https://pixabay.com/fr/photos/main-humain-femme-adulte-mains-3188288/</a:t>
            </a:r>
          </a:p>
        </p:txBody>
      </p:sp>
    </p:spTree>
    <p:extLst>
      <p:ext uri="{BB962C8B-B14F-4D97-AF65-F5344CB8AC3E}">
        <p14:creationId xmlns:p14="http://schemas.microsoft.com/office/powerpoint/2010/main" val="2934080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C6A09154-F846-626B-18BF-1E0293702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845" y="2416018"/>
            <a:ext cx="2499360" cy="3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7"/>
              </a:buBlip>
            </a:pPr>
            <a:r>
              <a:rPr lang="fr-FR" dirty="0">
                <a:latin typeface="Arial Rounded MT Bold" panose="020F0704030504030204" pitchFamily="34" charset="77"/>
              </a:rPr>
              <a:t>IEA choisies ou subies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930192"/>
            <a:ext cx="10808854" cy="41570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3500" dirty="0"/>
              <a:t>Si la plupart des IEA sont volontaires, en recherche de sensation</a:t>
            </a:r>
          </a:p>
          <a:p>
            <a:pPr marL="0" indent="0" algn="r">
              <a:buNone/>
            </a:pPr>
            <a:r>
              <a:rPr lang="fr-FR" sz="3500" dirty="0"/>
              <a:t>d’autres devenir accidentelles, subies ou associées </a:t>
            </a:r>
            <a:r>
              <a:rPr lang="fr-FR" sz="1500" dirty="0">
                <a:solidFill>
                  <a:srgbClr val="7F7F7F"/>
                </a:solidFill>
              </a:rPr>
              <a:t>(</a:t>
            </a:r>
            <a:r>
              <a:rPr lang="fr-FR" sz="1600" dirty="0">
                <a:solidFill>
                  <a:srgbClr val="7F7F7F"/>
                </a:solidFill>
              </a:rPr>
              <a:t>Menecier</a:t>
            </a:r>
            <a:r>
              <a:rPr lang="fr-FR" sz="1500" dirty="0">
                <a:solidFill>
                  <a:srgbClr val="7F7F7F"/>
                </a:solidFill>
              </a:rPr>
              <a:t>, 2022).</a:t>
            </a:r>
          </a:p>
          <a:p>
            <a:pPr marL="0" indent="0">
              <a:buNone/>
            </a:pPr>
            <a:endParaRPr lang="fr-FR" sz="1900" dirty="0"/>
          </a:p>
          <a:p>
            <a:pPr marL="0" indent="0">
              <a:buNone/>
            </a:pPr>
            <a:r>
              <a:rPr lang="fr-FR" sz="3800" b="1" dirty="0"/>
              <a:t>IEA accidentelles ou inattendues… </a:t>
            </a:r>
          </a:p>
          <a:p>
            <a:pPr>
              <a:buBlip>
                <a:blip r:embed="rId8"/>
              </a:buBlip>
            </a:pPr>
            <a:r>
              <a:rPr lang="fr-FR" sz="3100" dirty="0"/>
              <a:t>  ++ jeunes enfants </a:t>
            </a:r>
          </a:p>
          <a:p>
            <a:pPr>
              <a:buBlip>
                <a:blip r:embed="rId8"/>
              </a:buBlip>
            </a:pPr>
            <a:r>
              <a:rPr lang="fr-FR" sz="3100" dirty="0"/>
              <a:t> Ou adolescents/adultes </a:t>
            </a:r>
            <a:r>
              <a:rPr lang="fr-FR" sz="3100" i="1" dirty="0"/>
              <a:t>naïfs pour l’alcool, </a:t>
            </a:r>
          </a:p>
          <a:p>
            <a:pPr lvl="1">
              <a:buBlip>
                <a:blip r:embed="rId8"/>
              </a:buBlip>
            </a:pPr>
            <a:r>
              <a:rPr lang="fr-FR" sz="2800" dirty="0"/>
              <a:t> Méconnaissant charge alcoolique de boissons sucrées…</a:t>
            </a:r>
          </a:p>
          <a:p>
            <a:pPr lvl="1">
              <a:buBlip>
                <a:blip r:embed="rId8"/>
              </a:buBlip>
            </a:pPr>
            <a:r>
              <a:rPr lang="fr-FR" sz="2800" dirty="0"/>
              <a:t> Ignorant une phase asymptomatique avant l’ivresse</a:t>
            </a:r>
          </a:p>
          <a:p>
            <a:pPr lvl="1">
              <a:buBlip>
                <a:blip r:embed="rId8"/>
              </a:buBlip>
            </a:pPr>
            <a:r>
              <a:rPr lang="fr-FR" sz="2800" dirty="0"/>
              <a:t> Sources d’IEA « inattendues », ou dépassant l’intention  </a:t>
            </a:r>
          </a:p>
          <a:p>
            <a:pPr marL="457200" lvl="1" indent="0">
              <a:buNone/>
            </a:pPr>
            <a:r>
              <a:rPr lang="fr-FR" sz="1400" dirty="0"/>
              <a:t> </a:t>
            </a:r>
          </a:p>
          <a:p>
            <a:pPr lvl="1">
              <a:buBlip>
                <a:blip r:embed="rId8"/>
              </a:buBlip>
            </a:pPr>
            <a:r>
              <a:rPr lang="fr-FR" sz="2800" dirty="0"/>
              <a:t> Peuvent bénéficier d’approche prévention et </a:t>
            </a:r>
            <a:r>
              <a:rPr lang="fr-FR" sz="2800" dirty="0" err="1"/>
              <a:t>RdR</a:t>
            </a:r>
            <a:r>
              <a:rPr lang="fr-FR" sz="2800" dirty="0"/>
              <a:t>  </a:t>
            </a:r>
            <a:r>
              <a:rPr lang="fr-FR" sz="1600" dirty="0">
                <a:solidFill>
                  <a:srgbClr val="7F7F7F"/>
                </a:solidFill>
              </a:rPr>
              <a:t>(Menecier, 2022).</a:t>
            </a:r>
            <a:r>
              <a:rPr lang="fr-FR" sz="2800" dirty="0"/>
              <a:t> </a:t>
            </a:r>
          </a:p>
          <a:p>
            <a:pPr marL="0" indent="0">
              <a:buNone/>
            </a:pPr>
            <a:endParaRPr lang="fr-FR" sz="2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E5E2627-F9F6-152C-D52E-E00044FB3B70}"/>
              </a:ext>
            </a:extLst>
          </p:cNvPr>
          <p:cNvSpPr txBox="1"/>
          <p:nvPr/>
        </p:nvSpPr>
        <p:spPr>
          <a:xfrm>
            <a:off x="9083039" y="5986668"/>
            <a:ext cx="3013166" cy="201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 dirty="0">
                <a:solidFill>
                  <a:schemeClr val="bg1">
                    <a:lumMod val="75000"/>
                  </a:schemeClr>
                </a:solidFill>
              </a:rPr>
              <a:t>https://pixabay.com/fr/photos/boire-accident-de-voiture-accident-2106757/</a:t>
            </a:r>
          </a:p>
        </p:txBody>
      </p:sp>
    </p:spTree>
    <p:extLst>
      <p:ext uri="{BB962C8B-B14F-4D97-AF65-F5344CB8AC3E}">
        <p14:creationId xmlns:p14="http://schemas.microsoft.com/office/powerpoint/2010/main" val="466096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>
                <a:latin typeface="Arial Rounded MT Bold" panose="020F0704030504030204" pitchFamily="34" charset="77"/>
              </a:rPr>
              <a:t>IEA choisies ou subies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930191"/>
            <a:ext cx="10961914" cy="42515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4100" b="1" dirty="0"/>
              <a:t>IEA contraintes</a:t>
            </a:r>
          </a:p>
          <a:p>
            <a:pPr>
              <a:buBlip>
                <a:blip r:embed="rId7"/>
              </a:buBlip>
            </a:pPr>
            <a:r>
              <a:rPr lang="fr-FR" sz="3400" dirty="0"/>
              <a:t> </a:t>
            </a:r>
            <a:r>
              <a:rPr lang="fr-FR" sz="3400" b="1" dirty="0"/>
              <a:t>Saouler pour assujettir</a:t>
            </a:r>
            <a:r>
              <a:rPr lang="fr-FR" sz="3400" dirty="0"/>
              <a:t>, obtenir satisfaction ou profiter d’autrui, …à son insu</a:t>
            </a:r>
          </a:p>
          <a:p>
            <a:pPr>
              <a:buBlip>
                <a:blip r:embed="rId7"/>
              </a:buBlip>
            </a:pPr>
            <a:r>
              <a:rPr lang="fr-FR" sz="3200" dirty="0"/>
              <a:t> </a:t>
            </a:r>
            <a:r>
              <a:rPr lang="fr-FR" sz="3400" dirty="0"/>
              <a:t>Ivresses imposées, issues d’IEA contraintes  = formes de </a:t>
            </a:r>
            <a:r>
              <a:rPr lang="fr-FR" sz="3400" b="1" dirty="0"/>
              <a:t>soumission chimique</a:t>
            </a:r>
          </a:p>
          <a:p>
            <a:pPr lvl="1">
              <a:buBlip>
                <a:blip r:embed="rId7"/>
              </a:buBlip>
            </a:pPr>
            <a:r>
              <a:rPr lang="fr-FR" sz="2800" dirty="0"/>
              <a:t> </a:t>
            </a:r>
            <a:r>
              <a:rPr lang="fr-FR" sz="3100" dirty="0"/>
              <a:t>Y compris lors de bizutages ou de jeux de dérision par des pairs   </a:t>
            </a:r>
            <a:r>
              <a:rPr lang="fr-FR" sz="1800" dirty="0">
                <a:solidFill>
                  <a:srgbClr val="7F7F7F"/>
                </a:solidFill>
              </a:rPr>
              <a:t>(</a:t>
            </a:r>
            <a:r>
              <a:rPr lang="fr-FR" sz="1800" dirty="0" err="1">
                <a:solidFill>
                  <a:srgbClr val="7F7F7F"/>
                </a:solidFill>
              </a:rPr>
              <a:t>Nahoum</a:t>
            </a:r>
            <a:r>
              <a:rPr lang="fr-FR" sz="1800" dirty="0">
                <a:solidFill>
                  <a:srgbClr val="7F7F7F"/>
                </a:solidFill>
              </a:rPr>
              <a:t>-Grappe, 2010)</a:t>
            </a:r>
          </a:p>
          <a:p>
            <a:pPr>
              <a:lnSpc>
                <a:spcPct val="120000"/>
              </a:lnSpc>
              <a:buBlip>
                <a:blip r:embed="rId7"/>
              </a:buBlip>
            </a:pPr>
            <a:r>
              <a:rPr lang="fr-FR" sz="3200" dirty="0"/>
              <a:t> </a:t>
            </a:r>
            <a:r>
              <a:rPr lang="fr-FR" sz="3400" b="1" dirty="0"/>
              <a:t>Soumission chimique </a:t>
            </a:r>
            <a:r>
              <a:rPr lang="fr-FR" sz="3400" dirty="0"/>
              <a:t>: mode d’agression sous l’effet de substances induisant désinhibition, sédation, amnésie rétrograde, </a:t>
            </a:r>
          </a:p>
          <a:p>
            <a:pPr lvl="1">
              <a:buBlip>
                <a:blip r:embed="rId7"/>
              </a:buBlip>
            </a:pPr>
            <a:r>
              <a:rPr lang="fr-FR" sz="3100" dirty="0"/>
              <a:t> but de causer un préjudice (vol, agression physique, manipulation psychique…) </a:t>
            </a:r>
          </a:p>
          <a:p>
            <a:pPr lvl="1">
              <a:buBlip>
                <a:blip r:embed="rId7"/>
              </a:buBlip>
            </a:pPr>
            <a:r>
              <a:rPr lang="fr-FR" sz="3100" dirty="0"/>
              <a:t> ou criminel (agression sexuelle, actes de pédophilie, enlèvement, homicide…) </a:t>
            </a:r>
          </a:p>
          <a:p>
            <a:pPr>
              <a:buBlip>
                <a:blip r:embed="rId7"/>
              </a:buBlip>
            </a:pPr>
            <a:r>
              <a:rPr lang="fr-FR" sz="3200" dirty="0"/>
              <a:t> </a:t>
            </a:r>
            <a:r>
              <a:rPr lang="fr-FR" sz="3400" b="1" dirty="0"/>
              <a:t>Vulnérabilité chimique</a:t>
            </a:r>
            <a:r>
              <a:rPr lang="fr-FR" sz="3400" dirty="0"/>
              <a:t>: consommation en partie acceptée par la victime  </a:t>
            </a:r>
          </a:p>
          <a:p>
            <a:pPr>
              <a:buBlip>
                <a:blip r:embed="rId7"/>
              </a:buBlip>
            </a:pPr>
            <a:r>
              <a:rPr lang="fr-FR" sz="3200" dirty="0"/>
              <a:t> </a:t>
            </a:r>
            <a:r>
              <a:rPr lang="fr-FR" sz="3400" dirty="0"/>
              <a:t>Alcool seul rare, associé en potentialisation d’effets BZD ou cannabis </a:t>
            </a:r>
            <a:r>
              <a:rPr lang="fr-FR" sz="1800" dirty="0">
                <a:solidFill>
                  <a:srgbClr val="7F7F7F"/>
                </a:solidFill>
              </a:rPr>
              <a:t>(Menecier, 2022)</a:t>
            </a:r>
            <a:endParaRPr lang="fr-FR" sz="3200" dirty="0">
              <a:solidFill>
                <a:srgbClr val="7F7F7F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74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>
                <a:latin typeface="Arial Rounded MT Bold" panose="020F0704030504030204" pitchFamily="34" charset="77"/>
              </a:rPr>
              <a:t>IEA choisies ou subies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8" y="1930192"/>
            <a:ext cx="8358053" cy="42515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200" b="1" dirty="0"/>
              <a:t>IEA, violences, crimes et délits</a:t>
            </a:r>
          </a:p>
          <a:p>
            <a:pPr>
              <a:buBlip>
                <a:blip r:embed="rId7"/>
              </a:buBlip>
            </a:pPr>
            <a:r>
              <a:rPr lang="fr-FR" dirty="0"/>
              <a:t> </a:t>
            </a:r>
            <a:r>
              <a:rPr lang="fr-FR" b="1" dirty="0"/>
              <a:t>Violences accrues </a:t>
            </a:r>
          </a:p>
          <a:p>
            <a:pPr lvl="1">
              <a:buBlip>
                <a:blip r:embed="rId7"/>
              </a:buBlip>
            </a:pPr>
            <a:r>
              <a:rPr lang="fr-FR" dirty="0"/>
              <a:t> </a:t>
            </a:r>
            <a:r>
              <a:rPr lang="fr-FR" sz="2600" dirty="0"/>
              <a:t>désinhibition ou perturbations cognitives / émotionnelles</a:t>
            </a:r>
            <a:endParaRPr lang="fr-FR" dirty="0"/>
          </a:p>
          <a:p>
            <a:pPr>
              <a:buBlip>
                <a:blip r:embed="rId7"/>
              </a:buBlip>
            </a:pPr>
            <a:r>
              <a:rPr lang="fr-FR" dirty="0"/>
              <a:t> </a:t>
            </a:r>
            <a:r>
              <a:rPr lang="fr-FR" b="1" dirty="0"/>
              <a:t>Sur autrui </a:t>
            </a:r>
            <a:r>
              <a:rPr lang="fr-FR" dirty="0"/>
              <a:t>: </a:t>
            </a:r>
            <a:r>
              <a:rPr lang="fr-FR" dirty="0">
                <a:sym typeface="Symbol" panose="05050102010706020507" pitchFamily="18" charset="2"/>
              </a:rPr>
              <a:t></a:t>
            </a:r>
            <a:r>
              <a:rPr lang="fr-FR" dirty="0"/>
              <a:t> probabilité de conduites d’agression </a:t>
            </a:r>
            <a:r>
              <a:rPr lang="fr-FR" sz="1200" dirty="0">
                <a:solidFill>
                  <a:srgbClr val="7F7F7F"/>
                </a:solidFill>
              </a:rPr>
              <a:t>(Bègue, 2016)</a:t>
            </a:r>
            <a:endParaRPr lang="fr-FR" dirty="0"/>
          </a:p>
          <a:p>
            <a:pPr lvl="1">
              <a:buBlip>
                <a:blip r:embed="rId7"/>
              </a:buBlip>
            </a:pPr>
            <a:r>
              <a:rPr lang="fr-FR" dirty="0"/>
              <a:t> </a:t>
            </a:r>
            <a:r>
              <a:rPr lang="fr-FR" sz="2600" dirty="0"/>
              <a:t>IEA chez l’agresseur ou l’agressé…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fr-FR" sz="2600" dirty="0"/>
              <a:t>		par altération capacité gestion des conflits </a:t>
            </a:r>
          </a:p>
          <a:p>
            <a:pPr lvl="1">
              <a:buBlip>
                <a:blip r:embed="rId7"/>
              </a:buBlip>
            </a:pPr>
            <a:r>
              <a:rPr lang="fr-FR" sz="2600" dirty="0"/>
              <a:t> Violences intrafamiliales, conjoints, parents/enfants…</a:t>
            </a:r>
          </a:p>
          <a:p>
            <a:pPr lvl="1">
              <a:buBlip>
                <a:blip r:embed="rId7"/>
              </a:buBlip>
            </a:pPr>
            <a:r>
              <a:rPr lang="fr-FR" sz="2600" dirty="0"/>
              <a:t> Registres délictuels ou criminels </a:t>
            </a:r>
          </a:p>
          <a:p>
            <a:pPr>
              <a:buBlip>
                <a:blip r:embed="rId7"/>
              </a:buBlip>
            </a:pPr>
            <a:r>
              <a:rPr lang="fr-FR" dirty="0"/>
              <a:t> </a:t>
            </a:r>
            <a:r>
              <a:rPr lang="fr-FR" b="1" dirty="0"/>
              <a:t>Sur soi même</a:t>
            </a:r>
          </a:p>
          <a:p>
            <a:pPr lvl="1">
              <a:buBlip>
                <a:blip r:embed="rId7"/>
              </a:buBlip>
            </a:pPr>
            <a:r>
              <a:rPr lang="fr-FR" dirty="0"/>
              <a:t>  </a:t>
            </a:r>
            <a:r>
              <a:rPr lang="fr-FR" sz="2600" dirty="0"/>
              <a:t>Troubles auto-infligés se révélant ou se majorant lors IEA  </a:t>
            </a:r>
            <a:r>
              <a:rPr lang="fr-FR" sz="1200" dirty="0">
                <a:solidFill>
                  <a:srgbClr val="7F7F7F"/>
                </a:solidFill>
              </a:rPr>
              <a:t>(Menecier, 2022).   </a:t>
            </a:r>
            <a:endParaRPr lang="fr-FR" dirty="0">
              <a:solidFill>
                <a:srgbClr val="7F7F7F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  <p:pic>
        <p:nvPicPr>
          <p:cNvPr id="6" name="Picture 2" descr="Gratuit Photos gratuites de à l'intérieur, adulte, après la fête Photos">
            <a:extLst>
              <a:ext uri="{FF2B5EF4-FFF2-40B4-BE49-F238E27FC236}">
                <a16:creationId xmlns:a16="http://schemas.microsoft.com/office/drawing/2014/main" id="{AE8E5DDC-078A-0315-54CF-86FA2E9AB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60"/>
          <a:stretch/>
        </p:blipFill>
        <p:spPr bwMode="auto">
          <a:xfrm>
            <a:off x="8773491" y="311012"/>
            <a:ext cx="3418509" cy="5784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2F7B251-A1A2-5765-DF83-B19D79BC8C04}"/>
              </a:ext>
            </a:extLst>
          </p:cNvPr>
          <p:cNvSpPr txBox="1"/>
          <p:nvPr/>
        </p:nvSpPr>
        <p:spPr>
          <a:xfrm>
            <a:off x="8890635" y="5995972"/>
            <a:ext cx="304800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 dirty="0">
                <a:solidFill>
                  <a:schemeClr val="bg1">
                    <a:lumMod val="75000"/>
                  </a:schemeClr>
                </a:solidFill>
              </a:rPr>
              <a:t>https://www.pexels.com/fr-fr/photo/neige-bois-mode-gens-8212109/</a:t>
            </a:r>
          </a:p>
        </p:txBody>
      </p:sp>
    </p:spTree>
    <p:extLst>
      <p:ext uri="{BB962C8B-B14F-4D97-AF65-F5344CB8AC3E}">
        <p14:creationId xmlns:p14="http://schemas.microsoft.com/office/powerpoint/2010/main" val="1939405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>
                <a:latin typeface="Arial Rounded MT Bold" panose="020F0704030504030204" pitchFamily="34" charset="77"/>
              </a:rPr>
              <a:t>IEA et crise suicidaire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90687"/>
            <a:ext cx="10808854" cy="4802187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3800" b="1" dirty="0"/>
              <a:t>Risque suicidaire accru pendant et après la prise d’alcool</a:t>
            </a:r>
          </a:p>
          <a:p>
            <a:pPr>
              <a:lnSpc>
                <a:spcPct val="100000"/>
              </a:lnSpc>
              <a:buBlip>
                <a:blip r:embed="rId7"/>
              </a:buBlip>
            </a:pPr>
            <a:r>
              <a:rPr lang="fr-FR" sz="3200" dirty="0"/>
              <a:t> Alcool augmente l’intensité des idées suicidaires (même sans dépression) </a:t>
            </a:r>
          </a:p>
          <a:p>
            <a:pPr lvl="1">
              <a:lnSpc>
                <a:spcPct val="100000"/>
              </a:lnSpc>
              <a:buBlip>
                <a:blip r:embed="rId7"/>
              </a:buBlip>
            </a:pPr>
            <a:r>
              <a:rPr lang="fr-FR" sz="2800" dirty="0"/>
              <a:t> Dysphorie, Impulsivité, désinhibition, agressivité, </a:t>
            </a:r>
          </a:p>
          <a:p>
            <a:pPr lvl="1">
              <a:lnSpc>
                <a:spcPct val="100000"/>
              </a:lnSpc>
              <a:buBlip>
                <a:blip r:embed="rId7"/>
              </a:buBlip>
            </a:pPr>
            <a:r>
              <a:rPr lang="fr-FR" sz="2800" dirty="0"/>
              <a:t> Troubles du jugement faisant glisser de l’idéation au passage à l’acte </a:t>
            </a:r>
            <a:r>
              <a:rPr lang="fr-FR" sz="1600" dirty="0">
                <a:solidFill>
                  <a:srgbClr val="7F7F7F"/>
                </a:solidFill>
              </a:rPr>
              <a:t>(Xuan et al., 2016)</a:t>
            </a:r>
          </a:p>
          <a:p>
            <a:pPr>
              <a:lnSpc>
                <a:spcPct val="100000"/>
              </a:lnSpc>
              <a:buBlip>
                <a:blip r:embed="rId7"/>
              </a:buBlip>
            </a:pPr>
            <a:r>
              <a:rPr lang="fr-FR" sz="3200" dirty="0"/>
              <a:t> Alcoolisation retrouvée 1/2 à 2/3 des crises suicidaires. </a:t>
            </a:r>
          </a:p>
          <a:p>
            <a:pPr lvl="1">
              <a:lnSpc>
                <a:spcPct val="100000"/>
              </a:lnSpc>
              <a:buBlip>
                <a:blip r:embed="rId7"/>
              </a:buBlip>
            </a:pPr>
            <a:r>
              <a:rPr lang="fr-FR" sz="2800" dirty="0"/>
              <a:t> Augmente gravité, récidive et létalité, des tentatives de suicide</a:t>
            </a:r>
          </a:p>
          <a:p>
            <a:pPr lvl="1">
              <a:lnSpc>
                <a:spcPct val="100000"/>
              </a:lnSpc>
              <a:buBlip>
                <a:blip r:embed="rId7"/>
              </a:buBlip>
            </a:pPr>
            <a:r>
              <a:rPr lang="fr-FR" sz="2800" dirty="0"/>
              <a:t> Réduit autocontrôle lors de la crise suicidaire. </a:t>
            </a:r>
          </a:p>
          <a:p>
            <a:pPr lvl="1">
              <a:lnSpc>
                <a:spcPct val="100000"/>
              </a:lnSpc>
              <a:buBlip>
                <a:blip r:embed="rId7"/>
              </a:buBlip>
            </a:pPr>
            <a:r>
              <a:rPr lang="fr-FR" sz="2800" dirty="0"/>
              <a:t> Passages à l’acte peu corrélés à l’intention suicidaire ni au degré de désespoir, </a:t>
            </a:r>
          </a:p>
          <a:p>
            <a:pPr lvl="1">
              <a:lnSpc>
                <a:spcPct val="100000"/>
              </a:lnSpc>
              <a:buBlip>
                <a:blip r:embed="rId7"/>
              </a:buBlip>
            </a:pPr>
            <a:r>
              <a:rPr lang="fr-FR" sz="2800" dirty="0"/>
              <a:t> Diminue fréquence de rencontre psychiatre dans suites TS  </a:t>
            </a:r>
            <a:r>
              <a:rPr lang="fr-FR" sz="1600" dirty="0">
                <a:solidFill>
                  <a:srgbClr val="7F7F7F"/>
                </a:solidFill>
              </a:rPr>
              <a:t>(</a:t>
            </a:r>
            <a:r>
              <a:rPr lang="fr-FR" sz="1600" dirty="0" err="1">
                <a:solidFill>
                  <a:srgbClr val="7F7F7F"/>
                </a:solidFill>
              </a:rPr>
              <a:t>Adès</a:t>
            </a:r>
            <a:r>
              <a:rPr lang="fr-FR" sz="1600" dirty="0">
                <a:solidFill>
                  <a:srgbClr val="7F7F7F"/>
                </a:solidFill>
              </a:rPr>
              <a:t> &amp; </a:t>
            </a:r>
            <a:r>
              <a:rPr lang="fr-FR" sz="1600" dirty="0" err="1">
                <a:solidFill>
                  <a:srgbClr val="7F7F7F"/>
                </a:solidFill>
              </a:rPr>
              <a:t>Lejoyeux</a:t>
            </a:r>
            <a:r>
              <a:rPr lang="fr-FR" sz="1600" dirty="0">
                <a:solidFill>
                  <a:srgbClr val="7F7F7F"/>
                </a:solidFill>
              </a:rPr>
              <a:t>, 2000)</a:t>
            </a:r>
          </a:p>
          <a:p>
            <a:pPr>
              <a:lnSpc>
                <a:spcPct val="100000"/>
              </a:lnSpc>
              <a:buBlip>
                <a:blip r:embed="rId7"/>
              </a:buBlip>
            </a:pPr>
            <a:r>
              <a:rPr lang="fr-FR" sz="3200" dirty="0"/>
              <a:t> Ivresses suicidaires : consommations massives d’alcool pour mourir </a:t>
            </a:r>
            <a:endParaRPr lang="fr-FR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5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>
                <a:latin typeface="Arial Rounded MT Bold" panose="020F0704030504030204" pitchFamily="34" charset="77"/>
              </a:rPr>
              <a:t>Clinique de l’IEA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15613" y="2409833"/>
            <a:ext cx="4876800" cy="3895181"/>
          </a:xfrm>
        </p:spPr>
        <p:txBody>
          <a:bodyPr>
            <a:normAutofit/>
          </a:bodyPr>
          <a:lstStyle/>
          <a:p>
            <a:pPr marL="361950" indent="-361950">
              <a:buBlip>
                <a:blip r:embed="rId7"/>
              </a:buBlip>
              <a:tabLst>
                <a:tab pos="180975" algn="l"/>
              </a:tabLst>
            </a:pPr>
            <a:r>
              <a:rPr lang="fr-FR" b="1" dirty="0"/>
              <a:t>Manifestations comportementales et neurologiques </a:t>
            </a:r>
          </a:p>
          <a:p>
            <a:pPr marL="0" indent="0" algn="ctr">
              <a:spcBef>
                <a:spcPts val="0"/>
              </a:spcBef>
              <a:buNone/>
              <a:tabLst>
                <a:tab pos="180975" algn="l"/>
              </a:tabLst>
            </a:pPr>
            <a:r>
              <a:rPr lang="fr-FR" sz="1400" b="1" dirty="0">
                <a:solidFill>
                  <a:srgbClr val="7F7F7F"/>
                </a:solidFill>
              </a:rPr>
              <a:t>			</a:t>
            </a:r>
            <a:r>
              <a:rPr lang="fr-FR" sz="1400" dirty="0">
                <a:solidFill>
                  <a:srgbClr val="7F7F7F"/>
                </a:solidFill>
              </a:rPr>
              <a:t>(</a:t>
            </a:r>
            <a:r>
              <a:rPr lang="fr-FR" sz="1400" dirty="0" err="1">
                <a:solidFill>
                  <a:srgbClr val="7F7F7F"/>
                </a:solidFill>
              </a:rPr>
              <a:t>Mirijello</a:t>
            </a:r>
            <a:r>
              <a:rPr lang="fr-FR" sz="1400" dirty="0">
                <a:solidFill>
                  <a:srgbClr val="7F7F7F"/>
                </a:solidFill>
              </a:rPr>
              <a:t> et al., 2023) </a:t>
            </a:r>
          </a:p>
          <a:p>
            <a:pPr marL="361950" indent="-361950">
              <a:buBlip>
                <a:blip r:embed="rId7"/>
              </a:buBlip>
              <a:tabLst>
                <a:tab pos="180975" algn="l"/>
              </a:tabLst>
            </a:pPr>
            <a:r>
              <a:rPr lang="fr-FR" dirty="0"/>
              <a:t>Pas de corrélation      biologico-clinique alcoolémie/symptomatologie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  <p:pic>
        <p:nvPicPr>
          <p:cNvPr id="6" name="Picture 2" descr="Bière, À Flot, Dérive, Se Faire Plaisir">
            <a:extLst>
              <a:ext uri="{FF2B5EF4-FFF2-40B4-BE49-F238E27FC236}">
                <a16:creationId xmlns:a16="http://schemas.microsoft.com/office/drawing/2014/main" id="{FC40A7ED-DA10-6E45-A181-D230BA1A6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5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05" y="1617889"/>
            <a:ext cx="5977339" cy="4298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2A39E69-D677-D352-F3CA-F4C43B4BF3B6}"/>
              </a:ext>
            </a:extLst>
          </p:cNvPr>
          <p:cNvSpPr txBox="1"/>
          <p:nvPr/>
        </p:nvSpPr>
        <p:spPr>
          <a:xfrm>
            <a:off x="7323908" y="5865361"/>
            <a:ext cx="337892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 dirty="0">
                <a:solidFill>
                  <a:schemeClr val="bg1">
                    <a:lumMod val="75000"/>
                  </a:schemeClr>
                </a:solidFill>
              </a:rPr>
              <a:t>https://pixabay.com/fr/photos/bi%C3%A8re-%C3%A0-flot-d%C3%A9rive-1607001/</a:t>
            </a:r>
          </a:p>
        </p:txBody>
      </p:sp>
    </p:spTree>
    <p:extLst>
      <p:ext uri="{BB962C8B-B14F-4D97-AF65-F5344CB8AC3E}">
        <p14:creationId xmlns:p14="http://schemas.microsoft.com/office/powerpoint/2010/main" val="230246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>
                <a:latin typeface="Arial Rounded MT Bold" panose="020F0704030504030204" pitchFamily="34" charset="77"/>
              </a:rPr>
              <a:t>Clinique de l’IEA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793965"/>
            <a:ext cx="11075126" cy="4698909"/>
          </a:xfrm>
        </p:spPr>
        <p:txBody>
          <a:bodyPr>
            <a:normAutofit/>
          </a:bodyPr>
          <a:lstStyle/>
          <a:p>
            <a:pPr>
              <a:buBlip>
                <a:blip r:embed="rId7"/>
              </a:buBlip>
            </a:pPr>
            <a:r>
              <a:rPr lang="fr-FR" dirty="0"/>
              <a:t> </a:t>
            </a:r>
            <a:r>
              <a:rPr lang="fr-FR" sz="3000" b="1" dirty="0"/>
              <a:t>IEA non compliquée : 3 phases +/- successives</a:t>
            </a:r>
            <a:r>
              <a:rPr lang="fr-FR" sz="3000" dirty="0"/>
              <a:t> </a:t>
            </a:r>
            <a:r>
              <a:rPr lang="fr-FR" sz="1400" dirty="0">
                <a:solidFill>
                  <a:srgbClr val="7F7F7F"/>
                </a:solidFill>
              </a:rPr>
              <a:t>(</a:t>
            </a:r>
            <a:r>
              <a:rPr lang="fr-FR" sz="1400" dirty="0" err="1">
                <a:solidFill>
                  <a:srgbClr val="7F7F7F"/>
                </a:solidFill>
              </a:rPr>
              <a:t>Lamiable</a:t>
            </a:r>
            <a:r>
              <a:rPr lang="fr-FR" sz="1400" dirty="0">
                <a:solidFill>
                  <a:srgbClr val="7F7F7F"/>
                </a:solidFill>
              </a:rPr>
              <a:t> et al., 2004; </a:t>
            </a:r>
            <a:r>
              <a:rPr lang="fr-FR" sz="1400" dirty="0" err="1">
                <a:solidFill>
                  <a:srgbClr val="7F7F7F"/>
                </a:solidFill>
              </a:rPr>
              <a:t>Leveau</a:t>
            </a:r>
            <a:r>
              <a:rPr lang="fr-FR" sz="1400" dirty="0">
                <a:solidFill>
                  <a:srgbClr val="7F7F7F"/>
                </a:solidFill>
              </a:rPr>
              <a:t>, 2022), </a:t>
            </a:r>
            <a:endParaRPr lang="fr-FR" dirty="0">
              <a:solidFill>
                <a:srgbClr val="7F7F7F"/>
              </a:solidFill>
            </a:endParaRPr>
          </a:p>
          <a:p>
            <a:pPr lvl="1">
              <a:buBlip>
                <a:blip r:embed="rId7"/>
              </a:buBlip>
            </a:pPr>
            <a:r>
              <a:rPr lang="fr-FR" sz="2800" dirty="0"/>
              <a:t> Après temps asymptomatique, de latence </a:t>
            </a:r>
          </a:p>
          <a:p>
            <a:pPr lvl="1">
              <a:buBlip>
                <a:blip r:embed="rId7"/>
              </a:buBlip>
            </a:pPr>
            <a:r>
              <a:rPr lang="fr-FR" sz="2800" dirty="0"/>
              <a:t> Excitation psychomotrice  </a:t>
            </a:r>
          </a:p>
          <a:p>
            <a:pPr lvl="2">
              <a:buBlip>
                <a:blip r:embed="rId7"/>
              </a:buBlip>
            </a:pPr>
            <a:r>
              <a:rPr lang="fr-FR" sz="2400" dirty="0"/>
              <a:t> euphorie, désinhibition, volubilité</a:t>
            </a:r>
          </a:p>
          <a:p>
            <a:pPr lvl="2">
              <a:buBlip>
                <a:blip r:embed="rId7"/>
              </a:buBlip>
            </a:pPr>
            <a:r>
              <a:rPr lang="fr-FR" sz="2400" dirty="0"/>
              <a:t> baisse attention, jugement et contrôle de soi…</a:t>
            </a:r>
          </a:p>
          <a:p>
            <a:pPr lvl="1">
              <a:buBlip>
                <a:blip r:embed="rId7"/>
              </a:buBlip>
            </a:pPr>
            <a:r>
              <a:rPr lang="fr-FR" sz="2800" dirty="0"/>
              <a:t> Incoordination motrice  </a:t>
            </a:r>
          </a:p>
          <a:p>
            <a:pPr lvl="2">
              <a:buBlip>
                <a:blip r:embed="rId7"/>
              </a:buBlip>
            </a:pPr>
            <a:r>
              <a:rPr lang="fr-FR" sz="2400" dirty="0"/>
              <a:t>désorientation, dysphorie</a:t>
            </a:r>
          </a:p>
          <a:p>
            <a:pPr lvl="2">
              <a:buBlip>
                <a:blip r:embed="rId7"/>
              </a:buBlip>
            </a:pPr>
            <a:r>
              <a:rPr lang="fr-FR" sz="2400" dirty="0"/>
              <a:t> diplopie, démarche cérébelleuse</a:t>
            </a:r>
          </a:p>
          <a:p>
            <a:pPr lvl="2">
              <a:buBlip>
                <a:blip r:embed="rId7"/>
              </a:buBlip>
            </a:pPr>
            <a:r>
              <a:rPr lang="fr-FR" sz="2400" dirty="0"/>
              <a:t> augmentation du seuil douloureux </a:t>
            </a:r>
          </a:p>
          <a:p>
            <a:pPr lvl="1">
              <a:buBlip>
                <a:blip r:embed="rId7"/>
              </a:buBlip>
            </a:pPr>
            <a:r>
              <a:rPr lang="fr-FR" sz="2800" dirty="0"/>
              <a:t> Sédation / Coma  </a:t>
            </a:r>
          </a:p>
          <a:p>
            <a:pPr lvl="2">
              <a:buBlip>
                <a:blip r:embed="rId7"/>
              </a:buBlip>
            </a:pPr>
            <a:r>
              <a:rPr lang="fr-FR" sz="2400" dirty="0"/>
              <a:t> calme, avec hypotension, dépression respiratoire, hypothermie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2E4AC8E-3267-9EF4-BE5A-751EDA01B47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75466">
            <a:off x="9195865" y="2535792"/>
            <a:ext cx="2548187" cy="290322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25EB7E8-6437-A76E-6025-5DB21A143B50}"/>
              </a:ext>
            </a:extLst>
          </p:cNvPr>
          <p:cNvSpPr txBox="1"/>
          <p:nvPr/>
        </p:nvSpPr>
        <p:spPr>
          <a:xfrm>
            <a:off x="8887253" y="5671392"/>
            <a:ext cx="316541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 dirty="0">
                <a:solidFill>
                  <a:schemeClr val="bg1">
                    <a:lumMod val="75000"/>
                  </a:schemeClr>
                </a:solidFill>
              </a:rPr>
              <a:t>https://pixabay.com/fr/vectors/ivrogne-homme-mec-en-buvant-40577/</a:t>
            </a:r>
          </a:p>
        </p:txBody>
      </p:sp>
    </p:spTree>
    <p:extLst>
      <p:ext uri="{BB962C8B-B14F-4D97-AF65-F5344CB8AC3E}">
        <p14:creationId xmlns:p14="http://schemas.microsoft.com/office/powerpoint/2010/main" val="2366187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>
                <a:latin typeface="Arial Rounded MT Bold" panose="020F0704030504030204" pitchFamily="34" charset="77"/>
              </a:rPr>
              <a:t>Clinique de l’IEA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930192"/>
            <a:ext cx="10808854" cy="42515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500" b="1" dirty="0"/>
              <a:t>Diagnostic d’IEA </a:t>
            </a:r>
          </a:p>
          <a:p>
            <a:pPr>
              <a:buBlip>
                <a:blip r:embed="rId7"/>
              </a:buBlip>
            </a:pPr>
            <a:r>
              <a:rPr lang="fr-FR" sz="3200" b="1" dirty="0"/>
              <a:t> </a:t>
            </a:r>
            <a:r>
              <a:rPr lang="fr-FR" sz="3200" dirty="0"/>
              <a:t>= Anamnèse et clinique </a:t>
            </a:r>
            <a:r>
              <a:rPr lang="fr-FR" sz="1500" dirty="0">
                <a:solidFill>
                  <a:srgbClr val="7F7F7F"/>
                </a:solidFill>
              </a:rPr>
              <a:t> </a:t>
            </a:r>
          </a:p>
          <a:p>
            <a:pPr>
              <a:buBlip>
                <a:blip r:embed="rId7"/>
              </a:buBlip>
            </a:pPr>
            <a:r>
              <a:rPr lang="fr-FR" sz="3200" dirty="0"/>
              <a:t> Confirmé par </a:t>
            </a:r>
            <a:r>
              <a:rPr lang="fr-FR" sz="3200" b="1" dirty="0"/>
              <a:t>l’</a:t>
            </a:r>
            <a:r>
              <a:rPr lang="fr-FR" sz="3200" b="1" dirty="0" err="1"/>
              <a:t>éthanolémie</a:t>
            </a:r>
            <a:r>
              <a:rPr lang="fr-FR" sz="3200" dirty="0"/>
              <a:t> </a:t>
            </a:r>
            <a:r>
              <a:rPr lang="fr-FR" sz="1500" dirty="0">
                <a:solidFill>
                  <a:srgbClr val="7F7F7F"/>
                </a:solidFill>
              </a:rPr>
              <a:t> </a:t>
            </a:r>
          </a:p>
          <a:p>
            <a:pPr lvl="1">
              <a:buBlip>
                <a:blip r:embed="rId7"/>
              </a:buBlip>
            </a:pPr>
            <a:r>
              <a:rPr lang="fr-FR" sz="2800" dirty="0"/>
              <a:t> même si dosage systématique non recommandé ANAES </a:t>
            </a:r>
            <a:r>
              <a:rPr lang="fr-FR" sz="1500" dirty="0">
                <a:solidFill>
                  <a:srgbClr val="7F7F7F"/>
                </a:solidFill>
              </a:rPr>
              <a:t>(ANAES, 2001), </a:t>
            </a:r>
          </a:p>
          <a:p>
            <a:pPr lvl="1">
              <a:buBlip>
                <a:blip r:embed="rId7"/>
              </a:buBlip>
            </a:pPr>
            <a:r>
              <a:rPr lang="fr-FR" sz="2800" dirty="0"/>
              <a:t> recommandé par DSM-5 </a:t>
            </a:r>
            <a:r>
              <a:rPr lang="fr-FR" sz="1500" dirty="0">
                <a:solidFill>
                  <a:srgbClr val="7F7F7F"/>
                </a:solidFill>
              </a:rPr>
              <a:t> </a:t>
            </a:r>
            <a:r>
              <a:rPr lang="fr-FR" sz="2800" dirty="0"/>
              <a:t>et différents auteurs </a:t>
            </a:r>
          </a:p>
          <a:p>
            <a:pPr marL="457200" lvl="1" indent="0" algn="r">
              <a:buNone/>
            </a:pPr>
            <a:r>
              <a:rPr lang="fr-FR" sz="1500" dirty="0">
                <a:solidFill>
                  <a:srgbClr val="7F7F7F"/>
                </a:solidFill>
              </a:rPr>
              <a:t>(</a:t>
            </a:r>
            <a:r>
              <a:rPr lang="fr-FR" sz="1500" dirty="0" err="1">
                <a:solidFill>
                  <a:srgbClr val="7F7F7F"/>
                </a:solidFill>
              </a:rPr>
              <a:t>Leveau</a:t>
            </a:r>
            <a:r>
              <a:rPr lang="fr-FR" sz="1500" dirty="0">
                <a:solidFill>
                  <a:srgbClr val="7F7F7F"/>
                </a:solidFill>
              </a:rPr>
              <a:t>, 2022; Menecier, 2022; </a:t>
            </a:r>
            <a:r>
              <a:rPr lang="fr-FR" sz="1500" dirty="0" err="1">
                <a:solidFill>
                  <a:srgbClr val="7F7F7F"/>
                </a:solidFill>
              </a:rPr>
              <a:t>Mirijello</a:t>
            </a:r>
            <a:r>
              <a:rPr lang="fr-FR" sz="1500" dirty="0">
                <a:solidFill>
                  <a:srgbClr val="7F7F7F"/>
                </a:solidFill>
              </a:rPr>
              <a:t> et al., 2023; Sureau et al., 2006), </a:t>
            </a:r>
          </a:p>
          <a:p>
            <a:pPr lvl="1">
              <a:buBlip>
                <a:blip r:embed="rId7"/>
              </a:buBlip>
            </a:pPr>
            <a:r>
              <a:rPr lang="fr-FR" sz="2800" dirty="0"/>
              <a:t> manque de spécificité diagnostic clinique IEA et faux positifs </a:t>
            </a:r>
          </a:p>
          <a:p>
            <a:pPr marL="457200" lvl="1" indent="0">
              <a:buNone/>
            </a:pPr>
            <a:r>
              <a:rPr lang="fr-FR" sz="2800" dirty="0"/>
              <a:t>		= diagnostics différentiels graves ou létaux </a:t>
            </a:r>
            <a:r>
              <a:rPr lang="fr-FR" sz="1500" dirty="0">
                <a:solidFill>
                  <a:srgbClr val="7F7F7F"/>
                </a:solidFill>
              </a:rPr>
              <a:t>(</a:t>
            </a:r>
            <a:r>
              <a:rPr lang="fr-FR" sz="1500" dirty="0" err="1">
                <a:solidFill>
                  <a:srgbClr val="7F7F7F"/>
                </a:solidFill>
              </a:rPr>
              <a:t>Leveau</a:t>
            </a:r>
            <a:r>
              <a:rPr lang="fr-FR" sz="1500" dirty="0">
                <a:solidFill>
                  <a:srgbClr val="7F7F7F"/>
                </a:solidFill>
              </a:rPr>
              <a:t>, 2022). </a:t>
            </a:r>
          </a:p>
          <a:p>
            <a:pPr>
              <a:buBlip>
                <a:blip r:embed="rId7"/>
              </a:buBlip>
            </a:pPr>
            <a:r>
              <a:rPr lang="fr-FR" sz="3200" dirty="0"/>
              <a:t>  Alcoolémie : évaluation de sévérité de l’IEA </a:t>
            </a:r>
            <a:r>
              <a:rPr lang="fr-FR" sz="1500" dirty="0">
                <a:solidFill>
                  <a:srgbClr val="7F7F7F"/>
                </a:solidFill>
              </a:rPr>
              <a:t>(</a:t>
            </a:r>
            <a:r>
              <a:rPr lang="fr-FR" sz="1500" dirty="0" err="1">
                <a:solidFill>
                  <a:srgbClr val="7F7F7F"/>
                </a:solidFill>
              </a:rPr>
              <a:t>Mirijello</a:t>
            </a:r>
            <a:r>
              <a:rPr lang="fr-FR" sz="1500" dirty="0">
                <a:solidFill>
                  <a:srgbClr val="7F7F7F"/>
                </a:solidFill>
              </a:rPr>
              <a:t> et al., 2023). </a:t>
            </a:r>
          </a:p>
          <a:p>
            <a:pPr>
              <a:buBlip>
                <a:blip r:embed="rId7"/>
              </a:buBlip>
            </a:pPr>
            <a:r>
              <a:rPr lang="fr-FR" sz="3200" dirty="0">
                <a:solidFill>
                  <a:srgbClr val="7F7F7F"/>
                </a:solidFill>
              </a:rPr>
              <a:t>  </a:t>
            </a:r>
            <a:r>
              <a:rPr lang="fr-FR" sz="3200" dirty="0"/>
              <a:t>À défaut une mesure dans l’air expiré peut convenir. </a:t>
            </a:r>
          </a:p>
          <a:p>
            <a:pPr lvl="1">
              <a:buBlip>
                <a:blip r:embed="rId7"/>
              </a:buBlip>
            </a:pPr>
            <a:endParaRPr lang="fr-FR" sz="2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  <p:pic>
        <p:nvPicPr>
          <p:cNvPr id="1026" name="Picture 2" descr="Prise De Sang, Laboratoire, Docteur">
            <a:extLst>
              <a:ext uri="{FF2B5EF4-FFF2-40B4-BE49-F238E27FC236}">
                <a16:creationId xmlns:a16="http://schemas.microsoft.com/office/drawing/2014/main" id="{28784C44-0EE9-3498-B738-967E806B4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450"/>
                    </a14:imgEffect>
                    <a14:imgEffect>
                      <a14:saturation sat="1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99" r="17747" b="31153"/>
          <a:stretch/>
        </p:blipFill>
        <p:spPr bwMode="auto">
          <a:xfrm>
            <a:off x="6578082" y="240888"/>
            <a:ext cx="5341445" cy="2988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38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>
                <a:latin typeface="Arial Rounded MT Bold" panose="020F0704030504030204" pitchFamily="34" charset="77"/>
              </a:rPr>
              <a:t>Intoxication éthylique aiguë : IEA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2028305"/>
            <a:ext cx="11115502" cy="41534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3500" b="1" dirty="0"/>
              <a:t>Consommation d’éthanol  </a:t>
            </a:r>
            <a:r>
              <a:rPr lang="fr-FR" sz="3500" b="1" dirty="0">
                <a:sym typeface="Wingdings" panose="05000000000000000000" pitchFamily="2" charset="2"/>
              </a:rPr>
              <a:t></a:t>
            </a:r>
            <a:r>
              <a:rPr lang="fr-FR" sz="3500" b="1" dirty="0"/>
              <a:t> l’ivresse : manifestation de IEA</a:t>
            </a:r>
          </a:p>
          <a:p>
            <a:pPr>
              <a:buBlip>
                <a:blip r:embed="rId7"/>
              </a:buBlip>
            </a:pPr>
            <a:r>
              <a:rPr lang="fr-FR" sz="3200" b="1" dirty="0"/>
              <a:t> Intoxication par agonistes des récepteurs GABA</a:t>
            </a:r>
          </a:p>
          <a:p>
            <a:pPr lvl="1">
              <a:buBlip>
                <a:blip r:embed="rId7"/>
              </a:buBlip>
            </a:pPr>
            <a:r>
              <a:rPr lang="fr-FR" sz="2800" dirty="0"/>
              <a:t> </a:t>
            </a:r>
            <a:r>
              <a:rPr lang="fr-FR" sz="2600" dirty="0"/>
              <a:t>GABA</a:t>
            </a:r>
            <a:r>
              <a:rPr lang="fr-FR" sz="2600" baseline="-25000" dirty="0"/>
              <a:t>A</a:t>
            </a:r>
            <a:r>
              <a:rPr lang="fr-FR" sz="2600" dirty="0"/>
              <a:t>, les plus fréquentes </a:t>
            </a:r>
            <a:r>
              <a:rPr lang="fr-FR" sz="2200" i="1" dirty="0"/>
              <a:t>(éthanol ou benzodiazépines)</a:t>
            </a:r>
            <a:endParaRPr lang="fr-FR" sz="2600" i="1" dirty="0"/>
          </a:p>
          <a:p>
            <a:pPr lvl="1">
              <a:buBlip>
                <a:blip r:embed="rId7"/>
              </a:buBlip>
            </a:pPr>
            <a:r>
              <a:rPr lang="fr-FR" sz="2600" dirty="0"/>
              <a:t> à côté GABA</a:t>
            </a:r>
            <a:r>
              <a:rPr lang="fr-FR" sz="2600" baseline="-25000" dirty="0"/>
              <a:t>B</a:t>
            </a:r>
            <a:r>
              <a:rPr lang="fr-FR" sz="2600" dirty="0"/>
              <a:t> </a:t>
            </a:r>
            <a:r>
              <a:rPr lang="fr-FR" sz="2200" i="1" dirty="0"/>
              <a:t>(GHB ou baclofène) </a:t>
            </a:r>
            <a:r>
              <a:rPr kumimoji="0" lang="fr-FR" sz="15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fr-FR" sz="150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Vodovar</a:t>
            </a:r>
            <a:r>
              <a:rPr kumimoji="0" lang="fr-FR" sz="15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al., 2019)</a:t>
            </a:r>
            <a:r>
              <a:rPr kumimoji="0" lang="fr-FR" sz="15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lang="fr-FR" sz="2800" dirty="0"/>
          </a:p>
          <a:p>
            <a:pPr>
              <a:buBlip>
                <a:blip r:embed="rId7"/>
              </a:buBlip>
            </a:pPr>
            <a:r>
              <a:rPr lang="fr-FR" sz="3200" b="1" dirty="0"/>
              <a:t> Pierre angulaire de l’alcoologie,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3200" b="1" dirty="0"/>
              <a:t>		IEA intéresse peu les cliniciens…</a:t>
            </a:r>
          </a:p>
          <a:p>
            <a:pPr lvl="1">
              <a:buBlip>
                <a:blip r:embed="rId7"/>
              </a:buBlip>
            </a:pPr>
            <a:r>
              <a:rPr lang="fr-FR" sz="2600" dirty="0"/>
              <a:t> Question de santé publique</a:t>
            </a:r>
          </a:p>
          <a:p>
            <a:pPr lvl="1">
              <a:buBlip>
                <a:blip r:embed="rId7"/>
              </a:buBlip>
            </a:pPr>
            <a:r>
              <a:rPr lang="fr-FR" sz="2600" dirty="0"/>
              <a:t> Favorise chutes, traumatismes, conduites à risque, violences agies ou subies… </a:t>
            </a:r>
          </a:p>
          <a:p>
            <a:pPr lvl="1">
              <a:buBlip>
                <a:blip r:embed="rId7"/>
              </a:buBlip>
            </a:pPr>
            <a:r>
              <a:rPr lang="fr-FR" sz="2600" dirty="0"/>
              <a:t> + conséquences sociales, professionnelles ou judiciaires… sur soi et autrui 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  <p:sp>
        <p:nvSpPr>
          <p:cNvPr id="6" name="AutoShape 2" descr="Photo médecine contre alc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3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867" y="2563272"/>
            <a:ext cx="3066208" cy="2044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412480" y="4638861"/>
            <a:ext cx="3779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dirty="0">
                <a:solidFill>
                  <a:schemeClr val="bg1">
                    <a:lumMod val="75000"/>
                  </a:schemeClr>
                </a:solidFill>
              </a:rPr>
              <a:t>https://fr.freepik.com/photos-gratuite/medecine-vue-dessus-verre-eau-table_7946281.htm#query=benzodiazepines%20drunk&amp;position=23&amp;from_view=search&amp;track=ais</a:t>
            </a:r>
          </a:p>
        </p:txBody>
      </p:sp>
    </p:spTree>
    <p:extLst>
      <p:ext uri="{BB962C8B-B14F-4D97-AF65-F5344CB8AC3E}">
        <p14:creationId xmlns:p14="http://schemas.microsoft.com/office/powerpoint/2010/main" val="1463899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>
                <a:latin typeface="Arial Rounded MT Bold" panose="020F0704030504030204" pitchFamily="34" charset="77"/>
              </a:rPr>
              <a:t>Clinique de l’IEA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8530" y="1584959"/>
            <a:ext cx="11310259" cy="47722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3200" b="1" dirty="0"/>
              <a:t>CIM-10  </a:t>
            </a:r>
            <a:r>
              <a:rPr lang="fr-FR" sz="3200" i="1" dirty="0"/>
              <a:t>(F10.0)  </a:t>
            </a:r>
            <a:r>
              <a:rPr lang="fr-FR" sz="3200" b="1" dirty="0"/>
              <a:t>ou  11  </a:t>
            </a:r>
            <a:r>
              <a:rPr lang="fr-FR" sz="3200" i="1" dirty="0"/>
              <a:t>(6C40.3) </a:t>
            </a:r>
            <a:r>
              <a:rPr lang="fr-FR" sz="3200" b="1" dirty="0"/>
              <a:t>: « Intoxication à l’alcool »</a:t>
            </a:r>
          </a:p>
          <a:p>
            <a:pPr>
              <a:buBlip>
                <a:blip r:embed="rId7"/>
              </a:buBlip>
            </a:pPr>
            <a:r>
              <a:rPr lang="fr-FR" sz="2400" dirty="0"/>
              <a:t> </a:t>
            </a:r>
            <a:r>
              <a:rPr lang="fr-FR" dirty="0"/>
              <a:t>Etat transitoire significatif pendant ou peu après consommation d’alcool avec</a:t>
            </a:r>
          </a:p>
          <a:p>
            <a:pPr lvl="1" indent="-328613">
              <a:buBlip>
                <a:blip r:embed="rId7"/>
              </a:buBlip>
            </a:pPr>
            <a:r>
              <a:rPr lang="fr-FR" sz="2600" dirty="0"/>
              <a:t>Troubles de la conscience, de la cognition, de la perception, de l’affect, du comportement, ou de la coordination. [...].  </a:t>
            </a:r>
          </a:p>
          <a:p>
            <a:pPr lvl="1" indent="-328613">
              <a:buBlip>
                <a:blip r:embed="rId7"/>
              </a:buBlip>
            </a:pPr>
            <a:r>
              <a:rPr lang="fr-FR" sz="2600" dirty="0"/>
              <a:t>Trouble de l’attention, comportement inapproprié ou agressif, labilité de l’humeur et des émotions, jugement altéré, mauvaise coordination, démarche instable, nystagmus et mauvaise articulation. </a:t>
            </a:r>
          </a:p>
          <a:p>
            <a:pPr lvl="1" indent="-328613">
              <a:buBlip>
                <a:blip r:embed="rId7"/>
              </a:buBlip>
            </a:pPr>
            <a:r>
              <a:rPr lang="fr-FR" sz="2600" dirty="0"/>
              <a:t>À des niveaux plus sévères d’intoxication, une stupeur ou un coma peuvent survenir</a:t>
            </a:r>
          </a:p>
          <a:p>
            <a:pPr lvl="1" indent="-328613">
              <a:buBlip>
                <a:blip r:embed="rId7"/>
              </a:buBlip>
            </a:pPr>
            <a:r>
              <a:rPr lang="fr-FR" sz="2600" dirty="0"/>
              <a:t>L’intoxication par l’alcool peut favoriser les idées ou les comportements suicidaires </a:t>
            </a:r>
          </a:p>
          <a:p>
            <a:pPr marL="0" lvl="1" indent="0">
              <a:buNone/>
            </a:pPr>
            <a:endParaRPr lang="fr-FR" sz="800" dirty="0"/>
          </a:p>
          <a:p>
            <a:pPr marL="0" lvl="1" indent="0">
              <a:buNone/>
            </a:pPr>
            <a:r>
              <a:rPr lang="fr-FR" sz="3200" b="1" dirty="0"/>
              <a:t>DSM5 : « Intoxication par l’alcool »  </a:t>
            </a:r>
          </a:p>
          <a:p>
            <a:pPr marL="269875" indent="-269875">
              <a:buBlip>
                <a:blip r:embed="rId7"/>
              </a:buBlip>
            </a:pPr>
            <a:r>
              <a:rPr lang="fr-FR" dirty="0"/>
              <a:t>Modifications comportementales ou psychologiques, parfois associées à une amnésie des événements (trous noirs, blackout)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84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sp>
        <p:nvSpPr>
          <p:cNvPr id="6" name="Parchemin : horizontal 5">
            <a:extLst>
              <a:ext uri="{FF2B5EF4-FFF2-40B4-BE49-F238E27FC236}">
                <a16:creationId xmlns:a16="http://schemas.microsoft.com/office/drawing/2014/main" id="{2CBDC62F-87F4-B78C-E4D4-C6262212EB9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0982" y="940526"/>
            <a:ext cx="11564210" cy="5460273"/>
          </a:xfrm>
          <a:prstGeom prst="horizontalScroll">
            <a:avLst>
              <a:gd name="adj" fmla="val 8062"/>
            </a:avLst>
          </a:prstGeom>
          <a:gradFill flip="none" rotWithShape="1">
            <a:gsLst>
              <a:gs pos="0">
                <a:srgbClr val="EACB9C">
                  <a:tint val="66000"/>
                  <a:satMod val="160000"/>
                </a:srgbClr>
              </a:gs>
              <a:gs pos="50000">
                <a:srgbClr val="EACB9C">
                  <a:tint val="44500"/>
                  <a:satMod val="160000"/>
                </a:srgbClr>
              </a:gs>
              <a:gs pos="100000">
                <a:srgbClr val="EACB9C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8"/>
              </a:buBlip>
            </a:pPr>
            <a:r>
              <a:rPr lang="fr-FR" dirty="0">
                <a:latin typeface="Arial Rounded MT Bold" panose="020F0704030504030204" pitchFamily="34" charset="77"/>
              </a:rPr>
              <a:t>Clinique de l’IEA : DSM 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838200" y="1452970"/>
            <a:ext cx="11002818" cy="47287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Blip>
                <a:blip r:embed="rId9"/>
              </a:buBlip>
            </a:pPr>
            <a:r>
              <a:rPr lang="fr-FR" sz="2400" dirty="0"/>
              <a:t>A. </a:t>
            </a:r>
            <a:r>
              <a:rPr lang="fr-FR" sz="2400" b="1" dirty="0"/>
              <a:t>Ingestion récente d’alcool.</a:t>
            </a:r>
          </a:p>
          <a:p>
            <a:pPr>
              <a:lnSpc>
                <a:spcPct val="100000"/>
              </a:lnSpc>
              <a:spcBef>
                <a:spcPts val="0"/>
              </a:spcBef>
              <a:buBlip>
                <a:blip r:embed="rId9"/>
              </a:buBlip>
            </a:pPr>
            <a:r>
              <a:rPr lang="fr-FR" sz="2400" dirty="0"/>
              <a:t>B. </a:t>
            </a:r>
            <a:r>
              <a:rPr lang="fr-FR" sz="2400" b="1" dirty="0"/>
              <a:t>Changements comportementaux ou psychologiques </a:t>
            </a:r>
            <a:r>
              <a:rPr lang="fr-FR" sz="2400" dirty="0"/>
              <a:t>problématiques, cliniquement significatifs (p. ex. comportement sexuel ou agressif inapproprié, labilité de l’humeur, altération du jugement) </a:t>
            </a:r>
          </a:p>
          <a:p>
            <a:pPr>
              <a:lnSpc>
                <a:spcPct val="100000"/>
              </a:lnSpc>
              <a:spcBef>
                <a:spcPts val="0"/>
              </a:spcBef>
              <a:buBlip>
                <a:blip r:embed="rId9"/>
              </a:buBlip>
            </a:pPr>
            <a:r>
              <a:rPr lang="fr-FR" sz="2400" dirty="0"/>
              <a:t>C. Au moins un des signes ou symptômes suivants, 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Blip>
                <a:blip r:embed="rId9"/>
              </a:buBlip>
            </a:pPr>
            <a:r>
              <a:rPr lang="fr-FR" sz="2000" dirty="0"/>
              <a:t>1. Discours bredouillant.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Blip>
                <a:blip r:embed="rId9"/>
              </a:buBlip>
            </a:pPr>
            <a:r>
              <a:rPr lang="fr-FR" sz="2000" dirty="0"/>
              <a:t>2. Incoordination motrice.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Blip>
                <a:blip r:embed="rId9"/>
              </a:buBlip>
            </a:pPr>
            <a:r>
              <a:rPr lang="fr-FR" sz="2000" dirty="0"/>
              <a:t>3. Démarche ébrieuse.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Blip>
                <a:blip r:embed="rId9"/>
              </a:buBlip>
            </a:pPr>
            <a:r>
              <a:rPr lang="fr-FR" sz="2000" dirty="0"/>
              <a:t>4. Nystagmus.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Blip>
                <a:blip r:embed="rId9"/>
              </a:buBlip>
            </a:pPr>
            <a:r>
              <a:rPr lang="fr-FR" sz="2000" dirty="0"/>
              <a:t>5. Altération de l’attention ou de la mémoire.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Blip>
                <a:blip r:embed="rId9"/>
              </a:buBlip>
            </a:pPr>
            <a:r>
              <a:rPr lang="fr-FR" sz="2000" dirty="0"/>
              <a:t>6. Stupeur ou coma.</a:t>
            </a:r>
          </a:p>
          <a:p>
            <a:pPr>
              <a:lnSpc>
                <a:spcPct val="100000"/>
              </a:lnSpc>
              <a:spcBef>
                <a:spcPts val="0"/>
              </a:spcBef>
              <a:buBlip>
                <a:blip r:embed="rId9"/>
              </a:buBlip>
            </a:pPr>
            <a:r>
              <a:rPr lang="fr-FR" sz="2000" dirty="0"/>
              <a:t>D. </a:t>
            </a:r>
            <a:r>
              <a:rPr lang="fr-FR" sz="2400" dirty="0"/>
              <a:t>Symptômes ne sont pas dus à une autre affection médicale et pas mieux expliqués par un autre trouble mental, dont une intoxication par une autre substance.</a:t>
            </a:r>
            <a:endParaRPr lang="fr-FR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4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>
                <a:latin typeface="Arial Rounded MT Bold" panose="020F0704030504030204" pitchFamily="34" charset="77"/>
              </a:rPr>
              <a:t>Diagnostic différentiel IEA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1870923"/>
            <a:ext cx="11155299" cy="444448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3200" dirty="0"/>
              <a:t>IEA = </a:t>
            </a:r>
            <a:r>
              <a:rPr lang="fr-FR" sz="3200" b="1" dirty="0"/>
              <a:t>diagnostic d’élimination </a:t>
            </a:r>
            <a:r>
              <a:rPr lang="fr-FR" sz="2600" i="1" dirty="0"/>
              <a:t>(aux urgences) </a:t>
            </a:r>
            <a:r>
              <a:rPr lang="fr-FR" sz="1500" dirty="0">
                <a:solidFill>
                  <a:srgbClr val="7F7F7F"/>
                </a:solidFill>
              </a:rPr>
              <a:t>(Crocq et al., 2016; </a:t>
            </a:r>
            <a:r>
              <a:rPr lang="fr-FR" sz="1500" dirty="0" err="1">
                <a:solidFill>
                  <a:srgbClr val="7F7F7F"/>
                </a:solidFill>
              </a:rPr>
              <a:t>Leveau</a:t>
            </a:r>
            <a:r>
              <a:rPr lang="fr-FR" sz="1500" dirty="0">
                <a:solidFill>
                  <a:srgbClr val="7F7F7F"/>
                </a:solidFill>
              </a:rPr>
              <a:t>, 2022; </a:t>
            </a:r>
            <a:r>
              <a:rPr lang="fr-FR" sz="1500" dirty="0" err="1">
                <a:solidFill>
                  <a:srgbClr val="7F7F7F"/>
                </a:solidFill>
              </a:rPr>
              <a:t>Mirijello</a:t>
            </a:r>
            <a:r>
              <a:rPr lang="fr-FR" sz="1500" dirty="0">
                <a:solidFill>
                  <a:srgbClr val="7F7F7F"/>
                </a:solidFill>
              </a:rPr>
              <a:t> et al., 2023)</a:t>
            </a:r>
          </a:p>
          <a:p>
            <a:pPr>
              <a:lnSpc>
                <a:spcPct val="120000"/>
              </a:lnSpc>
              <a:spcBef>
                <a:spcPts val="0"/>
              </a:spcBef>
              <a:buBlip>
                <a:blip r:embed="rId7"/>
              </a:buBlip>
            </a:pPr>
            <a:r>
              <a:rPr lang="fr-FR" sz="2600" b="1" dirty="0"/>
              <a:t> Neurologiques</a:t>
            </a:r>
            <a:r>
              <a:rPr lang="fr-FR" sz="2600" dirty="0"/>
              <a:t> : hémorragies méningées, hématomes, état postcritique ou état de mal convulsif, suites d’ischémie cérébrale ou de TC, sclérose en plaques … </a:t>
            </a:r>
          </a:p>
          <a:p>
            <a:pPr>
              <a:lnSpc>
                <a:spcPct val="120000"/>
              </a:lnSpc>
              <a:spcBef>
                <a:spcPts val="0"/>
              </a:spcBef>
              <a:buBlip>
                <a:blip r:embed="rId7"/>
              </a:buBlip>
            </a:pPr>
            <a:r>
              <a:rPr lang="fr-FR" sz="2600" dirty="0"/>
              <a:t> </a:t>
            </a:r>
            <a:r>
              <a:rPr lang="fr-FR" sz="2600" b="1" dirty="0"/>
              <a:t>Métaboliques</a:t>
            </a:r>
            <a:r>
              <a:rPr lang="fr-FR" sz="2600" dirty="0"/>
              <a:t> : hypoglycémie ou acidocétose diabétique, hyponatrémie … </a:t>
            </a:r>
          </a:p>
          <a:p>
            <a:pPr>
              <a:lnSpc>
                <a:spcPct val="120000"/>
              </a:lnSpc>
              <a:spcBef>
                <a:spcPts val="0"/>
              </a:spcBef>
              <a:buBlip>
                <a:blip r:embed="rId7"/>
              </a:buBlip>
            </a:pPr>
            <a:r>
              <a:rPr lang="fr-FR" sz="2600" b="1" dirty="0"/>
              <a:t> Autres intoxications </a:t>
            </a:r>
            <a:r>
              <a:rPr lang="fr-FR" sz="2600" dirty="0"/>
              <a:t>: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Blip>
                <a:blip r:embed="rId7"/>
              </a:buBlip>
            </a:pPr>
            <a:r>
              <a:rPr lang="fr-FR" sz="2200" dirty="0"/>
              <a:t>Autres alcools, CO, cannabis …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Blip>
                <a:blip r:embed="rId7"/>
              </a:buBlip>
            </a:pPr>
            <a:r>
              <a:rPr lang="fr-FR" sz="2200" dirty="0"/>
              <a:t> Substance psychoactive détectable </a:t>
            </a:r>
            <a:r>
              <a:rPr lang="fr-FR" sz="2200" i="1" dirty="0"/>
              <a:t>(hypnotiques, anxiolytiques, antihistaminiques, anticholinergiques…)</a:t>
            </a:r>
            <a:r>
              <a:rPr lang="fr-FR" sz="2200" dirty="0"/>
              <a:t> ou non (nouveaux produits de synthèse), </a:t>
            </a:r>
          </a:p>
          <a:p>
            <a:pPr>
              <a:lnSpc>
                <a:spcPct val="120000"/>
              </a:lnSpc>
              <a:spcBef>
                <a:spcPts val="0"/>
              </a:spcBef>
              <a:buBlip>
                <a:blip r:embed="rId7"/>
              </a:buBlip>
            </a:pPr>
            <a:r>
              <a:rPr lang="fr-FR" sz="2600" dirty="0"/>
              <a:t> </a:t>
            </a:r>
            <a:r>
              <a:rPr lang="fr-FR" sz="2600" b="1" dirty="0"/>
              <a:t>Autres diagnostics de confusion aiguë</a:t>
            </a:r>
            <a:r>
              <a:rPr lang="fr-FR" sz="2600" dirty="0"/>
              <a:t>, de sujets âgés ou polypathologiques.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3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3200" b="1" dirty="0"/>
              <a:t>Comorbidités</a:t>
            </a:r>
            <a:r>
              <a:rPr lang="fr-FR" sz="3200" dirty="0"/>
              <a:t> : diagnostic différentiel ne peut occulter comorbidités</a:t>
            </a:r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4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>
                <a:latin typeface="Arial Rounded MT Bold" panose="020F0704030504030204" pitchFamily="34" charset="77"/>
              </a:rPr>
              <a:t>Complication IEA   - 1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1651000"/>
            <a:ext cx="11155299" cy="484187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sz="4800" b="1" dirty="0"/>
              <a:t>Conditionnées par état de santé, prises associées, TUAL sous-jacent…</a:t>
            </a:r>
          </a:p>
          <a:p>
            <a:pPr marL="0" indent="0" algn="r">
              <a:buNone/>
            </a:pPr>
            <a:r>
              <a:rPr lang="fr-FR" sz="2600" b="1" dirty="0"/>
              <a:t> </a:t>
            </a:r>
            <a:r>
              <a:rPr lang="fr-FR" sz="2200" dirty="0">
                <a:solidFill>
                  <a:srgbClr val="7F7F7F"/>
                </a:solidFill>
              </a:rPr>
              <a:t>(ANAES, 2001; D’Angelo et al., 2022; </a:t>
            </a:r>
            <a:r>
              <a:rPr lang="fr-FR" sz="2200" dirty="0" err="1">
                <a:solidFill>
                  <a:srgbClr val="7F7F7F"/>
                </a:solidFill>
              </a:rPr>
              <a:t>Lamiable</a:t>
            </a:r>
            <a:r>
              <a:rPr lang="fr-FR" sz="2200" dirty="0">
                <a:solidFill>
                  <a:srgbClr val="7F7F7F"/>
                </a:solidFill>
              </a:rPr>
              <a:t> et al., 2004; </a:t>
            </a:r>
            <a:r>
              <a:rPr lang="fr-FR" sz="2200" dirty="0" err="1">
                <a:solidFill>
                  <a:srgbClr val="7F7F7F"/>
                </a:solidFill>
              </a:rPr>
              <a:t>Leveau</a:t>
            </a:r>
            <a:r>
              <a:rPr lang="fr-FR" sz="2200" dirty="0">
                <a:solidFill>
                  <a:srgbClr val="7F7F7F"/>
                </a:solidFill>
              </a:rPr>
              <a:t>, 2022; Menecier, 2022; </a:t>
            </a:r>
            <a:r>
              <a:rPr lang="fr-FR" sz="2200" dirty="0" err="1">
                <a:solidFill>
                  <a:srgbClr val="7F7F7F"/>
                </a:solidFill>
              </a:rPr>
              <a:t>Mirijello</a:t>
            </a:r>
            <a:r>
              <a:rPr lang="fr-FR" sz="2200" dirty="0">
                <a:solidFill>
                  <a:srgbClr val="7F7F7F"/>
                </a:solidFill>
              </a:rPr>
              <a:t> et al., 2023; Sureau et al., 2006) </a:t>
            </a:r>
          </a:p>
          <a:p>
            <a:pPr marL="269875" indent="-269875">
              <a:buBlip>
                <a:blip r:embed="rId7"/>
              </a:buBlip>
            </a:pPr>
            <a:r>
              <a:rPr lang="fr-FR" sz="4000" b="1" dirty="0"/>
              <a:t>Générales</a:t>
            </a:r>
            <a:r>
              <a:rPr lang="fr-FR" sz="4000" dirty="0"/>
              <a:t> : hypothermie, coma</a:t>
            </a:r>
          </a:p>
          <a:p>
            <a:pPr marL="269875" indent="-269875">
              <a:buBlip>
                <a:blip r:embed="rId7"/>
              </a:buBlip>
            </a:pPr>
            <a:r>
              <a:rPr lang="fr-FR" sz="4000" b="1" dirty="0"/>
              <a:t>Traumatiques</a:t>
            </a:r>
            <a:r>
              <a:rPr lang="fr-FR" sz="4000" dirty="0"/>
              <a:t> : divers et crâniens. </a:t>
            </a:r>
          </a:p>
          <a:p>
            <a:pPr marL="269875" indent="-269875">
              <a:buBlip>
                <a:blip r:embed="rId7"/>
              </a:buBlip>
            </a:pPr>
            <a:r>
              <a:rPr lang="fr-FR" sz="4000" b="1" dirty="0"/>
              <a:t>Digestives</a:t>
            </a:r>
            <a:r>
              <a:rPr lang="fr-FR" sz="4000" dirty="0"/>
              <a:t> : nausées, vomissements, œsophagites, </a:t>
            </a:r>
            <a:r>
              <a:rPr lang="fr-FR" sz="4000" dirty="0" err="1"/>
              <a:t>Sd</a:t>
            </a:r>
            <a:r>
              <a:rPr lang="fr-FR" sz="4000" dirty="0"/>
              <a:t> Mallory-Weiss ou Boerhaave, gastrites, diarrhée, hépatites alcooliques aiguës, pancréatites aiguës…</a:t>
            </a:r>
          </a:p>
          <a:p>
            <a:pPr marL="269875" indent="-269875">
              <a:buBlip>
                <a:blip r:embed="rId7"/>
              </a:buBlip>
            </a:pPr>
            <a:r>
              <a:rPr lang="fr-FR" sz="4000" b="1" dirty="0"/>
              <a:t>Psychiatriques</a:t>
            </a:r>
            <a:r>
              <a:rPr lang="fr-FR" sz="4000" dirty="0"/>
              <a:t> : Ivresse pathologique avec formes </a:t>
            </a:r>
          </a:p>
          <a:p>
            <a:pPr marL="727075" lvl="1" indent="-269875">
              <a:buBlip>
                <a:blip r:embed="rId7"/>
              </a:buBlip>
            </a:pPr>
            <a:r>
              <a:rPr lang="fr-FR" sz="3600" dirty="0"/>
              <a:t>excitomotrices, hallucinatoires, délirantes (jalousie, persécution…) ou dysphoriques avec risque suicidaire</a:t>
            </a:r>
          </a:p>
          <a:p>
            <a:pPr marL="269875" indent="-269875">
              <a:buBlip>
                <a:blip r:embed="rId7"/>
              </a:buBlip>
            </a:pPr>
            <a:r>
              <a:rPr lang="fr-FR" sz="4000" b="1" dirty="0"/>
              <a:t>Neurologiques</a:t>
            </a:r>
            <a:r>
              <a:rPr lang="fr-FR" sz="4000" dirty="0"/>
              <a:t> : </a:t>
            </a:r>
          </a:p>
          <a:p>
            <a:pPr marL="727075" lvl="1" indent="-269875">
              <a:buBlip>
                <a:blip r:embed="rId7"/>
              </a:buBlip>
            </a:pPr>
            <a:r>
              <a:rPr lang="fr-FR" sz="3500" dirty="0"/>
              <a:t>Crises convulsives, plus fréquentes lors de sevrages… </a:t>
            </a:r>
          </a:p>
          <a:p>
            <a:pPr marL="727075" lvl="1" indent="-269875">
              <a:buBlip>
                <a:blip r:embed="rId7"/>
              </a:buBlip>
            </a:pPr>
            <a:r>
              <a:rPr lang="fr-FR" sz="3500" dirty="0"/>
              <a:t>Paralysies neurologiques périphériques lors d’immobilisations prolongées. </a:t>
            </a:r>
          </a:p>
          <a:p>
            <a:pPr marL="269875" indent="-269875">
              <a:buBlip>
                <a:blip r:embed="rId7"/>
              </a:buBlip>
            </a:pPr>
            <a:r>
              <a:rPr lang="fr-FR" sz="4000" b="1" dirty="0"/>
              <a:t>Musculaires</a:t>
            </a:r>
            <a:r>
              <a:rPr lang="fr-FR" sz="4000" dirty="0"/>
              <a:t> : </a:t>
            </a:r>
            <a:r>
              <a:rPr lang="fr-FR" sz="4000" dirty="0" err="1"/>
              <a:t>rhabdomyolyses</a:t>
            </a:r>
            <a:r>
              <a:rPr lang="fr-FR" sz="4000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99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>
                <a:latin typeface="Arial Rounded MT Bold" panose="020F0704030504030204" pitchFamily="34" charset="77"/>
              </a:rPr>
              <a:t>Complication IEA   - 2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1690687"/>
            <a:ext cx="11155299" cy="50366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sz="4800" b="1" dirty="0"/>
              <a:t>Conditionnées par état de santé, prises associées, TUAL sous-jacent…</a:t>
            </a:r>
          </a:p>
          <a:p>
            <a:pPr marL="0" indent="0" algn="r">
              <a:buNone/>
            </a:pPr>
            <a:r>
              <a:rPr lang="fr-FR" sz="2600" b="1" dirty="0"/>
              <a:t> </a:t>
            </a:r>
            <a:r>
              <a:rPr lang="fr-FR" sz="2000" dirty="0">
                <a:solidFill>
                  <a:srgbClr val="7F7F7F"/>
                </a:solidFill>
              </a:rPr>
              <a:t>(ANAES, 2001; D’Angelo et al., 2022; </a:t>
            </a:r>
            <a:r>
              <a:rPr lang="fr-FR" sz="2000" dirty="0" err="1">
                <a:solidFill>
                  <a:srgbClr val="7F7F7F"/>
                </a:solidFill>
              </a:rPr>
              <a:t>Lamiable</a:t>
            </a:r>
            <a:r>
              <a:rPr lang="fr-FR" sz="2000" dirty="0">
                <a:solidFill>
                  <a:srgbClr val="7F7F7F"/>
                </a:solidFill>
              </a:rPr>
              <a:t> et al., 2004; </a:t>
            </a:r>
            <a:r>
              <a:rPr lang="fr-FR" sz="2000" dirty="0" err="1">
                <a:solidFill>
                  <a:srgbClr val="7F7F7F"/>
                </a:solidFill>
              </a:rPr>
              <a:t>Leveau</a:t>
            </a:r>
            <a:r>
              <a:rPr lang="fr-FR" sz="2000" dirty="0">
                <a:solidFill>
                  <a:srgbClr val="7F7F7F"/>
                </a:solidFill>
              </a:rPr>
              <a:t>, 2022; Menecier, 2022; </a:t>
            </a:r>
            <a:r>
              <a:rPr lang="fr-FR" sz="2000" dirty="0" err="1">
                <a:solidFill>
                  <a:srgbClr val="7F7F7F"/>
                </a:solidFill>
              </a:rPr>
              <a:t>Mirijello</a:t>
            </a:r>
            <a:r>
              <a:rPr lang="fr-FR" sz="2000" dirty="0">
                <a:solidFill>
                  <a:srgbClr val="7F7F7F"/>
                </a:solidFill>
              </a:rPr>
              <a:t> et al., 2023; Sureau et al., 2006) </a:t>
            </a:r>
          </a:p>
          <a:p>
            <a:pPr marL="269875" indent="-269875">
              <a:buBlip>
                <a:blip r:embed="rId7"/>
              </a:buBlip>
            </a:pPr>
            <a:r>
              <a:rPr lang="fr-FR" sz="4000" b="1" dirty="0"/>
              <a:t>Métaboliques</a:t>
            </a:r>
            <a:r>
              <a:rPr lang="fr-FR" sz="4000" dirty="0"/>
              <a:t> : hyponatrémies (bière), hypoglycémies (diabète), acidocétoses …</a:t>
            </a:r>
          </a:p>
          <a:p>
            <a:pPr marL="269875" indent="-269875">
              <a:buBlip>
                <a:blip r:embed="rId7"/>
              </a:buBlip>
            </a:pPr>
            <a:r>
              <a:rPr lang="fr-FR" sz="4000" b="1" dirty="0"/>
              <a:t>Cardiovasculaires</a:t>
            </a:r>
            <a:r>
              <a:rPr lang="fr-FR" sz="4000" dirty="0"/>
              <a:t> : hypotension sur vasodilatation périphérique (…collapsus), troubles du rythme cardiaque supraventriculaires &amp; passages en fibrillation atriale </a:t>
            </a:r>
          </a:p>
          <a:p>
            <a:pPr marL="269875" indent="-269875">
              <a:buBlip>
                <a:blip r:embed="rId7"/>
              </a:buBlip>
            </a:pPr>
            <a:r>
              <a:rPr lang="fr-FR" sz="4000" b="1" dirty="0"/>
              <a:t>Pulmonaires</a:t>
            </a:r>
            <a:r>
              <a:rPr lang="fr-FR" sz="4000" dirty="0"/>
              <a:t> : </a:t>
            </a:r>
          </a:p>
          <a:p>
            <a:pPr marL="727075" lvl="1" indent="-269875">
              <a:buBlip>
                <a:blip r:embed="rId7"/>
              </a:buBlip>
            </a:pPr>
            <a:r>
              <a:rPr lang="fr-FR" sz="3500" dirty="0"/>
              <a:t>inhalations et pneumopathies d’inhalation sur vomissements, </a:t>
            </a:r>
            <a:r>
              <a:rPr lang="fr-FR" sz="3500" dirty="0">
                <a:sym typeface="Symbol" panose="05050102010706020507" pitchFamily="18" charset="2"/>
              </a:rPr>
              <a:t></a:t>
            </a:r>
            <a:r>
              <a:rPr lang="fr-FR" sz="3500" dirty="0"/>
              <a:t> hypoventilations alvéolaires de dépression respiratoire, </a:t>
            </a:r>
          </a:p>
          <a:p>
            <a:pPr marL="727075" lvl="1" indent="-269875">
              <a:buBlip>
                <a:blip r:embed="rId7"/>
              </a:buBlip>
            </a:pPr>
            <a:r>
              <a:rPr lang="fr-FR" sz="3500" dirty="0"/>
              <a:t>aggravation de syndromes d’apnée du sommeil. </a:t>
            </a:r>
          </a:p>
          <a:p>
            <a:pPr marL="269875" indent="-269875">
              <a:buBlip>
                <a:blip r:embed="rId7"/>
              </a:buBlip>
            </a:pPr>
            <a:r>
              <a:rPr lang="fr-FR" sz="4000" b="1" dirty="0"/>
              <a:t>Urinaires</a:t>
            </a:r>
            <a:r>
              <a:rPr lang="fr-FR" sz="4000" dirty="0"/>
              <a:t> : avec des ruptures de vessies lors de rétentions aiguës d’urine/polyurie </a:t>
            </a:r>
          </a:p>
          <a:p>
            <a:pPr marL="269875" indent="-269875">
              <a:buBlip>
                <a:blip r:embed="rId7"/>
              </a:buBlip>
            </a:pPr>
            <a:r>
              <a:rPr lang="fr-FR" sz="4000" b="1" dirty="0"/>
              <a:t>Vitales</a:t>
            </a:r>
            <a:r>
              <a:rPr lang="fr-FR" sz="4000" dirty="0"/>
              <a:t>: décès directement liés à l’IEA (hors traumatismes ou pathologiques), </a:t>
            </a:r>
          </a:p>
          <a:p>
            <a:pPr marL="727075" lvl="1" indent="-269875">
              <a:buBlip>
                <a:blip r:embed="rId7"/>
              </a:buBlip>
            </a:pPr>
            <a:r>
              <a:rPr lang="fr-FR" sz="3500" dirty="0"/>
              <a:t>alcoolémies &gt;5 g/l adulte (&gt;3 g/l enfant)                                </a:t>
            </a:r>
            <a:r>
              <a:rPr lang="fr-FR" sz="4000" dirty="0"/>
              <a:t>		</a:t>
            </a:r>
            <a:r>
              <a:rPr lang="fr-FR" sz="3200" dirty="0"/>
              <a:t>  </a:t>
            </a:r>
            <a:r>
              <a:rPr lang="fr-FR" sz="2200" dirty="0">
                <a:solidFill>
                  <a:srgbClr val="7F7F7F"/>
                </a:solidFill>
              </a:rPr>
              <a:t>(</a:t>
            </a:r>
            <a:r>
              <a:rPr lang="fr-FR" sz="2200" dirty="0" err="1">
                <a:solidFill>
                  <a:srgbClr val="7F7F7F"/>
                </a:solidFill>
              </a:rPr>
              <a:t>Lamiable</a:t>
            </a:r>
            <a:r>
              <a:rPr lang="fr-FR" sz="2200" dirty="0">
                <a:solidFill>
                  <a:srgbClr val="7F7F7F"/>
                </a:solidFill>
              </a:rPr>
              <a:t> et al., 2004) </a:t>
            </a:r>
            <a:endParaRPr lang="fr-FR" sz="3000" dirty="0">
              <a:solidFill>
                <a:srgbClr val="7F7F7F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48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>
                <a:latin typeface="Arial Rounded MT Bold" panose="020F0704030504030204" pitchFamily="34" charset="77"/>
              </a:rPr>
              <a:t>IEA  associées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1862051"/>
            <a:ext cx="7587343" cy="4319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000" b="1" dirty="0"/>
              <a:t>Envisagées quand se surajoutent  </a:t>
            </a:r>
          </a:p>
          <a:p>
            <a:pPr>
              <a:buBlip>
                <a:blip r:embed="rId7"/>
              </a:buBlip>
            </a:pPr>
            <a:r>
              <a:rPr lang="fr-FR" sz="2400" dirty="0"/>
              <a:t> </a:t>
            </a:r>
            <a:r>
              <a:rPr lang="fr-FR" dirty="0"/>
              <a:t>Consommations autres substances psychoactives </a:t>
            </a:r>
          </a:p>
          <a:p>
            <a:pPr lvl="1">
              <a:buBlip>
                <a:blip r:embed="rId7"/>
              </a:buBlip>
            </a:pPr>
            <a:r>
              <a:rPr lang="fr-FR" dirty="0"/>
              <a:t> Benzodiazépines, cannabis ou cocaïne, </a:t>
            </a:r>
          </a:p>
          <a:p>
            <a:pPr lvl="1">
              <a:buBlip>
                <a:blip r:embed="rId7"/>
              </a:buBlip>
            </a:pPr>
            <a:r>
              <a:rPr lang="fr-FR" dirty="0"/>
              <a:t> Anticholinergiques (</a:t>
            </a:r>
            <a:r>
              <a:rPr lang="fr-FR" dirty="0" err="1"/>
              <a:t>Artane</a:t>
            </a:r>
            <a:r>
              <a:rPr lang="fr-FR" dirty="0"/>
              <a:t>®), ile de la Réunion et Mayotte </a:t>
            </a:r>
            <a:r>
              <a:rPr lang="fr-FR" sz="1400" dirty="0">
                <a:solidFill>
                  <a:srgbClr val="7F7F7F"/>
                </a:solidFill>
              </a:rPr>
              <a:t>(Menecier, 2022).</a:t>
            </a:r>
          </a:p>
          <a:p>
            <a:pPr>
              <a:buBlip>
                <a:blip r:embed="rId7"/>
              </a:buBlip>
            </a:pPr>
            <a:r>
              <a:rPr lang="fr-FR" dirty="0"/>
              <a:t> Traumatismes crâniens &amp; autres traumatismes dont les signes d’appels douloureux masqués jusqu’à baisse de l’alcoolémie.</a:t>
            </a:r>
          </a:p>
          <a:p>
            <a:pPr>
              <a:buBlip>
                <a:blip r:embed="rId7"/>
              </a:buBlip>
            </a:pPr>
            <a:r>
              <a:rPr lang="fr-FR" dirty="0"/>
              <a:t> Pathologie, masquée, évoluant et s’aggravant faute de soins spécifiques</a:t>
            </a:r>
          </a:p>
          <a:p>
            <a:pPr marL="0" indent="0">
              <a:buNone/>
            </a:pPr>
            <a:endParaRPr lang="fr-FR" sz="700" dirty="0"/>
          </a:p>
          <a:p>
            <a:pPr>
              <a:buBlip>
                <a:blip r:embed="rId7"/>
              </a:buBlip>
            </a:pP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  <p:pic>
        <p:nvPicPr>
          <p:cNvPr id="1026" name="Picture 2" descr="Artist Takes A Different Drug Every Day And Draws A Self-Portrait Under The  Influence, Suffers Brain Damage (30 Pics) | Bored Panda">
            <a:extLst>
              <a:ext uri="{FF2B5EF4-FFF2-40B4-BE49-F238E27FC236}">
                <a16:creationId xmlns:a16="http://schemas.microsoft.com/office/drawing/2014/main" id="{0433F176-9B21-3DF8-49E2-AFE210A4F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 t="5735" r="7229" b="699"/>
          <a:stretch/>
        </p:blipFill>
        <p:spPr bwMode="auto">
          <a:xfrm>
            <a:off x="8684735" y="1016726"/>
            <a:ext cx="3115378" cy="4824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691ADB1-2914-7798-35E2-BE2D65EDF738}"/>
              </a:ext>
            </a:extLst>
          </p:cNvPr>
          <p:cNvSpPr txBox="1"/>
          <p:nvPr/>
        </p:nvSpPr>
        <p:spPr>
          <a:xfrm>
            <a:off x="9596462" y="5832166"/>
            <a:ext cx="203818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 dirty="0">
                <a:solidFill>
                  <a:schemeClr val="bg1">
                    <a:lumMod val="75000"/>
                  </a:schemeClr>
                </a:solidFill>
              </a:rPr>
              <a:t>http://bryanlewissaunders.org/drugs/</a:t>
            </a:r>
          </a:p>
        </p:txBody>
      </p:sp>
    </p:spTree>
    <p:extLst>
      <p:ext uri="{BB962C8B-B14F-4D97-AF65-F5344CB8AC3E}">
        <p14:creationId xmlns:p14="http://schemas.microsoft.com/office/powerpoint/2010/main" val="457441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1109960" cy="1325563"/>
          </a:xfrm>
        </p:spPr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>
                <a:latin typeface="Arial Rounded MT Bold" panose="020F0704030504030204" pitchFamily="34" charset="77"/>
              </a:rPr>
              <a:t>Evolution &amp;   aspects médico-légaux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770611"/>
            <a:ext cx="10866120" cy="487033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sz="4500" b="1" dirty="0"/>
              <a:t>Évolution</a:t>
            </a:r>
          </a:p>
          <a:p>
            <a:pPr>
              <a:buBlip>
                <a:blip r:embed="rId7"/>
              </a:buBlip>
            </a:pPr>
            <a:r>
              <a:rPr lang="fr-FR" sz="3800" dirty="0"/>
              <a:t> signes d’IEA régressent en 3 à 6 h : délai de récupération somatopsychique </a:t>
            </a:r>
            <a:r>
              <a:rPr lang="fr-FR" sz="2200" dirty="0">
                <a:solidFill>
                  <a:srgbClr val="7F7F7F"/>
                </a:solidFill>
              </a:rPr>
              <a:t>(</a:t>
            </a:r>
            <a:r>
              <a:rPr lang="fr-FR" sz="2200" dirty="0" err="1">
                <a:solidFill>
                  <a:srgbClr val="7F7F7F"/>
                </a:solidFill>
              </a:rPr>
              <a:t>Leveau</a:t>
            </a:r>
            <a:r>
              <a:rPr lang="fr-FR" sz="2200" dirty="0">
                <a:solidFill>
                  <a:srgbClr val="7F7F7F"/>
                </a:solidFill>
              </a:rPr>
              <a:t>, 2022) </a:t>
            </a:r>
            <a:endParaRPr lang="fr-FR" sz="3800" dirty="0">
              <a:solidFill>
                <a:srgbClr val="7F7F7F"/>
              </a:solidFill>
            </a:endParaRPr>
          </a:p>
          <a:p>
            <a:pPr lvl="1">
              <a:buBlip>
                <a:blip r:embed="rId7"/>
              </a:buBlip>
            </a:pPr>
            <a:r>
              <a:rPr lang="fr-FR" sz="3200" dirty="0"/>
              <a:t> </a:t>
            </a:r>
            <a:r>
              <a:rPr lang="fr-FR" sz="3400" dirty="0"/>
              <a:t>Hors complication ou pathologie associée  </a:t>
            </a:r>
          </a:p>
          <a:p>
            <a:pPr lvl="1">
              <a:buBlip>
                <a:blip r:embed="rId7"/>
              </a:buBlip>
            </a:pPr>
            <a:r>
              <a:rPr lang="fr-FR" sz="3400" dirty="0"/>
              <a:t> 1/5 nécessitera &gt;  7 h </a:t>
            </a:r>
          </a:p>
          <a:p>
            <a:pPr lvl="1">
              <a:buBlip>
                <a:blip r:embed="rId7"/>
              </a:buBlip>
            </a:pPr>
            <a:r>
              <a:rPr lang="fr-FR" sz="3400" dirty="0"/>
              <a:t> = avant retour à zéro de l’alcoolémie </a:t>
            </a:r>
            <a:r>
              <a:rPr lang="fr-FR" sz="2200" dirty="0">
                <a:solidFill>
                  <a:srgbClr val="7F7F7F"/>
                </a:solidFill>
              </a:rPr>
              <a:t>(Menecier et al., 2009)</a:t>
            </a:r>
          </a:p>
          <a:p>
            <a:pPr marL="0" indent="0">
              <a:buNone/>
            </a:pPr>
            <a:endParaRPr lang="fr-FR" sz="200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fr-FR" sz="4500" b="1" dirty="0"/>
              <a:t>Aspects médico-légaux</a:t>
            </a:r>
          </a:p>
          <a:p>
            <a:pPr>
              <a:buBlip>
                <a:blip r:embed="rId7"/>
              </a:buBlip>
            </a:pPr>
            <a:r>
              <a:rPr lang="fr-FR" sz="3200" dirty="0"/>
              <a:t> </a:t>
            </a:r>
            <a:r>
              <a:rPr lang="fr-FR" sz="3800" dirty="0"/>
              <a:t>Refus de soin lors d’IEA aux urgences/Hôpital reliée à capacité de discernement</a:t>
            </a:r>
          </a:p>
          <a:p>
            <a:pPr lvl="1">
              <a:buBlip>
                <a:blip r:embed="rId7"/>
              </a:buBlip>
            </a:pPr>
            <a:r>
              <a:rPr lang="fr-FR" dirty="0"/>
              <a:t> </a:t>
            </a:r>
            <a:r>
              <a:rPr lang="fr-FR" sz="3400" dirty="0"/>
              <a:t>Ne permet pas de sortie contre avis médical selon la SFMU</a:t>
            </a:r>
            <a:r>
              <a:rPr lang="fr-FR" dirty="0"/>
              <a:t> </a:t>
            </a:r>
            <a:r>
              <a:rPr lang="fr-FR" sz="2200" dirty="0">
                <a:solidFill>
                  <a:srgbClr val="7F7F7F"/>
                </a:solidFill>
              </a:rPr>
              <a:t>(Sureau et al., 2006)</a:t>
            </a:r>
          </a:p>
          <a:p>
            <a:pPr>
              <a:buBlip>
                <a:blip r:embed="rId7"/>
              </a:buBlip>
            </a:pPr>
            <a:r>
              <a:rPr lang="fr-FR" sz="3200" dirty="0"/>
              <a:t> </a:t>
            </a:r>
            <a:r>
              <a:rPr lang="fr-FR" sz="3800" dirty="0"/>
              <a:t>Autorisation de sortie selon préservation capacités de jugement : </a:t>
            </a:r>
          </a:p>
          <a:p>
            <a:pPr lvl="1">
              <a:buBlip>
                <a:blip r:embed="rId7"/>
              </a:buBlip>
            </a:pPr>
            <a:r>
              <a:rPr lang="fr-FR" sz="3400" dirty="0"/>
              <a:t> si médecin estime que le patient ne peut donner un consentement « valable » par altération de ses facultés, il peut décider des soins, </a:t>
            </a:r>
          </a:p>
          <a:p>
            <a:pPr lvl="1">
              <a:buBlip>
                <a:blip r:embed="rId7"/>
              </a:buBlip>
            </a:pPr>
            <a:r>
              <a:rPr lang="fr-FR" sz="3400" dirty="0"/>
              <a:t>le niveau d’alcoolémie ne suffit pas à cela </a:t>
            </a:r>
            <a:r>
              <a:rPr lang="fr-FR" sz="2200" dirty="0">
                <a:solidFill>
                  <a:srgbClr val="7F7F7F"/>
                </a:solidFill>
              </a:rPr>
              <a:t>(De </a:t>
            </a:r>
            <a:r>
              <a:rPr lang="fr-FR" sz="2200" dirty="0" err="1">
                <a:solidFill>
                  <a:srgbClr val="7F7F7F"/>
                </a:solidFill>
              </a:rPr>
              <a:t>Lentaigne</a:t>
            </a:r>
            <a:r>
              <a:rPr lang="fr-FR" sz="2200" dirty="0">
                <a:solidFill>
                  <a:srgbClr val="7F7F7F"/>
                </a:solidFill>
              </a:rPr>
              <a:t> De </a:t>
            </a:r>
            <a:r>
              <a:rPr lang="fr-FR" sz="2200" dirty="0" err="1">
                <a:solidFill>
                  <a:srgbClr val="7F7F7F"/>
                </a:solidFill>
              </a:rPr>
              <a:t>Logiviere</a:t>
            </a:r>
            <a:r>
              <a:rPr lang="fr-FR" sz="2200" dirty="0">
                <a:solidFill>
                  <a:srgbClr val="7F7F7F"/>
                </a:solidFill>
              </a:rPr>
              <a:t> et al., 2015).</a:t>
            </a:r>
          </a:p>
          <a:p>
            <a:pPr>
              <a:buBlip>
                <a:blip r:embed="rId7"/>
              </a:buBlip>
            </a:pPr>
            <a:r>
              <a:rPr lang="fr-FR" sz="3200" dirty="0"/>
              <a:t> </a:t>
            </a:r>
            <a:r>
              <a:rPr lang="fr-FR" sz="3800" dirty="0"/>
              <a:t>Certificat de non-hospitalisation lors d’ivresse publique manifeste modélisée </a:t>
            </a:r>
          </a:p>
          <a:p>
            <a:pPr marL="0" indent="0" algn="r">
              <a:buNone/>
            </a:pPr>
            <a:r>
              <a:rPr lang="fr-FR" sz="2200" dirty="0">
                <a:solidFill>
                  <a:srgbClr val="7F7F7F"/>
                </a:solidFill>
              </a:rPr>
              <a:t>(Sureau et al., 2006)		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48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>
                <a:latin typeface="Arial Rounded MT Bold" panose="020F0704030504030204" pitchFamily="34" charset="77"/>
              </a:rPr>
              <a:t>Traitement IEA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930192"/>
            <a:ext cx="10808854" cy="41713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3500" b="1" dirty="0"/>
              <a:t>Abord non médicamenteux </a:t>
            </a:r>
            <a:r>
              <a:rPr lang="fr-FR" sz="1500" dirty="0">
                <a:solidFill>
                  <a:srgbClr val="7F7F7F"/>
                </a:solidFill>
              </a:rPr>
              <a:t>(</a:t>
            </a:r>
            <a:r>
              <a:rPr lang="fr-FR" sz="1500" dirty="0" err="1">
                <a:solidFill>
                  <a:srgbClr val="7F7F7F"/>
                </a:solidFill>
              </a:rPr>
              <a:t>Mirijello</a:t>
            </a:r>
            <a:r>
              <a:rPr lang="fr-FR" sz="1500" dirty="0">
                <a:solidFill>
                  <a:srgbClr val="7F7F7F"/>
                </a:solidFill>
              </a:rPr>
              <a:t> et al., 2023 ; </a:t>
            </a:r>
            <a:r>
              <a:rPr lang="fr-FR" sz="1500" dirty="0" err="1">
                <a:solidFill>
                  <a:srgbClr val="7F7F7F"/>
                </a:solidFill>
              </a:rPr>
              <a:t>Nikolić</a:t>
            </a:r>
            <a:r>
              <a:rPr lang="fr-FR" sz="1500" dirty="0">
                <a:solidFill>
                  <a:srgbClr val="7F7F7F"/>
                </a:solidFill>
              </a:rPr>
              <a:t> et al., 2011) </a:t>
            </a:r>
            <a:endParaRPr lang="fr-FR" sz="1500" b="1" dirty="0"/>
          </a:p>
          <a:p>
            <a:pPr>
              <a:buBlip>
                <a:blip r:embed="rId7"/>
              </a:buBlip>
            </a:pPr>
            <a:r>
              <a:rPr lang="fr-FR" sz="3000" dirty="0"/>
              <a:t> Pas de traitement spécifique de l’IEA </a:t>
            </a:r>
            <a:r>
              <a:rPr lang="fr-FR" sz="3000" dirty="0">
                <a:sym typeface="Wingdings" panose="05000000000000000000" pitchFamily="2" charset="2"/>
              </a:rPr>
              <a:t> </a:t>
            </a:r>
            <a:r>
              <a:rPr lang="fr-FR" sz="3000" dirty="0"/>
              <a:t>approches symptomatiques</a:t>
            </a:r>
          </a:p>
          <a:p>
            <a:pPr lvl="1">
              <a:buBlip>
                <a:blip r:embed="rId7"/>
              </a:buBlip>
            </a:pPr>
            <a:r>
              <a:rPr lang="fr-FR" sz="2600" dirty="0"/>
              <a:t> gestion des signes surajoutés (vomissements…)</a:t>
            </a:r>
          </a:p>
          <a:p>
            <a:pPr lvl="1">
              <a:buBlip>
                <a:blip r:embed="rId7"/>
              </a:buBlip>
            </a:pPr>
            <a:r>
              <a:rPr lang="fr-FR" sz="2600" dirty="0"/>
              <a:t> de la </a:t>
            </a:r>
            <a:r>
              <a:rPr lang="fr-FR" sz="2600" dirty="0" err="1"/>
              <a:t>veisalgie</a:t>
            </a:r>
            <a:endParaRPr lang="fr-FR" sz="2600" dirty="0"/>
          </a:p>
          <a:p>
            <a:pPr lvl="1">
              <a:buBlip>
                <a:blip r:embed="rId7"/>
              </a:buBlip>
            </a:pPr>
            <a:r>
              <a:rPr lang="fr-FR" sz="2600" dirty="0"/>
              <a:t> surveillance jusqu’à récupération somato-psychique, </a:t>
            </a:r>
          </a:p>
          <a:p>
            <a:pPr lvl="1">
              <a:buBlip>
                <a:blip r:embed="rId7"/>
              </a:buBlip>
            </a:pPr>
            <a:r>
              <a:rPr lang="fr-FR" sz="2600" dirty="0"/>
              <a:t> prévention traitement d’éventuelles complications </a:t>
            </a:r>
          </a:p>
          <a:p>
            <a:pPr lvl="1">
              <a:buBlip>
                <a:blip r:embed="rId7"/>
              </a:buBlip>
            </a:pPr>
            <a:r>
              <a:rPr lang="fr-FR" sz="2600" dirty="0"/>
              <a:t> et prévention d’un possible sevrage alcoolique</a:t>
            </a:r>
            <a:endParaRPr lang="fr-FR" sz="1600" dirty="0"/>
          </a:p>
          <a:p>
            <a:pPr>
              <a:buBlip>
                <a:blip r:embed="rId7"/>
              </a:buBlip>
            </a:pPr>
            <a:r>
              <a:rPr lang="fr-FR" sz="3000" dirty="0"/>
              <a:t> Lavage gastrique non recommandé </a:t>
            </a:r>
          </a:p>
          <a:p>
            <a:pPr lvl="1">
              <a:buBlip>
                <a:blip r:embed="rId7"/>
              </a:buBlip>
            </a:pPr>
            <a:r>
              <a:rPr lang="fr-FR" sz="2600" dirty="0"/>
              <a:t> ni charbon actif (inefficace) </a:t>
            </a:r>
          </a:p>
          <a:p>
            <a:pPr>
              <a:buBlip>
                <a:blip r:embed="rId7"/>
              </a:buBlip>
            </a:pPr>
            <a:r>
              <a:rPr lang="fr-FR" sz="3000" dirty="0"/>
              <a:t> Epuration extrarénale par hémodialyse parfois cité </a:t>
            </a:r>
          </a:p>
          <a:p>
            <a:pPr lvl="1">
              <a:buBlip>
                <a:blip r:embed="rId7"/>
              </a:buBlip>
            </a:pPr>
            <a:r>
              <a:rPr lang="fr-FR" sz="2200" dirty="0"/>
              <a:t>formes graves ou intenses (&gt; 6 g/l ?) </a:t>
            </a:r>
            <a:r>
              <a:rPr lang="fr-FR" sz="1500" dirty="0">
                <a:solidFill>
                  <a:srgbClr val="7F7F7F"/>
                </a:solidFill>
              </a:rPr>
              <a:t>(</a:t>
            </a:r>
            <a:r>
              <a:rPr lang="fr-FR" sz="1500" dirty="0" err="1">
                <a:solidFill>
                  <a:srgbClr val="7F7F7F"/>
                </a:solidFill>
              </a:rPr>
              <a:t>Lamiable</a:t>
            </a:r>
            <a:r>
              <a:rPr lang="fr-FR" sz="1500" dirty="0">
                <a:solidFill>
                  <a:srgbClr val="7F7F7F"/>
                </a:solidFill>
              </a:rPr>
              <a:t> et al., 2004)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  <p:pic>
        <p:nvPicPr>
          <p:cNvPr id="3074" name="Picture 2" descr="Les Soins Aux Patients, Mâle Blanc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3"/>
          <a:stretch/>
        </p:blipFill>
        <p:spPr bwMode="auto">
          <a:xfrm>
            <a:off x="9198113" y="3031066"/>
            <a:ext cx="2844000" cy="244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499600" y="5471977"/>
            <a:ext cx="24239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dirty="0">
                <a:solidFill>
                  <a:schemeClr val="bg1">
                    <a:lumMod val="75000"/>
                  </a:schemeClr>
                </a:solidFill>
              </a:rPr>
              <a:t>https://pixabay.com/fr/illustrations/les-soins-aux-patients-m%C3%A2le-blanc-1874756/</a:t>
            </a:r>
          </a:p>
        </p:txBody>
      </p:sp>
    </p:spTree>
    <p:extLst>
      <p:ext uri="{BB962C8B-B14F-4D97-AF65-F5344CB8AC3E}">
        <p14:creationId xmlns:p14="http://schemas.microsoft.com/office/powerpoint/2010/main" val="3111464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>
                <a:latin typeface="Arial Rounded MT Bold" panose="020F0704030504030204" pitchFamily="34" charset="77"/>
              </a:rPr>
              <a:t>Traitement IEA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2152650"/>
            <a:ext cx="6686551" cy="4029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dirty="0"/>
              <a:t>Abord médicamenteux</a:t>
            </a:r>
          </a:p>
          <a:p>
            <a:pPr>
              <a:buBlip>
                <a:blip r:embed="rId7"/>
              </a:buBlip>
            </a:pPr>
            <a:r>
              <a:rPr lang="fr-FR" dirty="0"/>
              <a:t> Aucun antidote à l’alcool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fr-FR" sz="1400" dirty="0">
                <a:solidFill>
                  <a:srgbClr val="7F7F7F"/>
                </a:solidFill>
              </a:rPr>
              <a:t>(D’Angelo et al., 2022; </a:t>
            </a:r>
            <a:r>
              <a:rPr lang="fr-FR" sz="1400" dirty="0" err="1">
                <a:solidFill>
                  <a:srgbClr val="7F7F7F"/>
                </a:solidFill>
              </a:rPr>
              <a:t>Mirijello</a:t>
            </a:r>
            <a:r>
              <a:rPr lang="fr-FR" sz="1400" dirty="0">
                <a:solidFill>
                  <a:srgbClr val="7F7F7F"/>
                </a:solidFill>
              </a:rPr>
              <a:t> et al., 2023) </a:t>
            </a:r>
          </a:p>
          <a:p>
            <a:pPr marL="542925" lvl="1">
              <a:buBlip>
                <a:blip r:embed="rId7"/>
              </a:buBlip>
            </a:pPr>
            <a:r>
              <a:rPr lang="fr-FR" sz="2000" dirty="0"/>
              <a:t> </a:t>
            </a:r>
            <a:r>
              <a:rPr lang="fr-FR" b="1" dirty="0" err="1"/>
              <a:t>Métadoxine</a:t>
            </a:r>
            <a:r>
              <a:rPr lang="fr-FR" dirty="0"/>
              <a:t> disponible dans quelques pays (pas en France) controversées </a:t>
            </a:r>
            <a:r>
              <a:rPr lang="fr-FR" dirty="0">
                <a:solidFill>
                  <a:srgbClr val="7F7F7F"/>
                </a:solidFill>
              </a:rPr>
              <a:t> </a:t>
            </a:r>
          </a:p>
          <a:p>
            <a:pPr marL="542925" lvl="1">
              <a:buBlip>
                <a:blip r:embed="rId7"/>
              </a:buBlip>
            </a:pPr>
            <a:r>
              <a:rPr lang="fr-FR" dirty="0"/>
              <a:t> </a:t>
            </a:r>
            <a:r>
              <a:rPr lang="fr-FR" b="1" dirty="0" err="1"/>
              <a:t>Dihydromyricétine</a:t>
            </a:r>
            <a:r>
              <a:rPr lang="fr-FR" dirty="0"/>
              <a:t> non étayée </a:t>
            </a:r>
            <a:r>
              <a:rPr lang="fr-FR" dirty="0">
                <a:solidFill>
                  <a:srgbClr val="7F7F7F"/>
                </a:solidFill>
              </a:rPr>
              <a:t> </a:t>
            </a:r>
          </a:p>
          <a:p>
            <a:pPr marL="542925" lvl="1">
              <a:buBlip>
                <a:blip r:embed="rId7"/>
              </a:buBlip>
            </a:pPr>
            <a:r>
              <a:rPr lang="fr-FR" dirty="0"/>
              <a:t> </a:t>
            </a:r>
            <a:r>
              <a:rPr lang="fr-FR" b="1" dirty="0" err="1"/>
              <a:t>Naloxone</a:t>
            </a:r>
            <a:r>
              <a:rPr lang="fr-FR" dirty="0"/>
              <a:t> n’apparait plus (ni la </a:t>
            </a:r>
            <a:r>
              <a:rPr lang="fr-FR" dirty="0" err="1"/>
              <a:t>naltrexone</a:t>
            </a:r>
            <a:r>
              <a:rPr lang="fr-FR" dirty="0"/>
              <a:t>) </a:t>
            </a:r>
          </a:p>
          <a:p>
            <a:pPr marL="542925" lvl="1">
              <a:buBlip>
                <a:blip r:embed="rId7"/>
              </a:buBlip>
            </a:pPr>
            <a:r>
              <a:rPr lang="fr-FR" dirty="0"/>
              <a:t> </a:t>
            </a:r>
            <a:r>
              <a:rPr lang="fr-FR" b="1" dirty="0" err="1"/>
              <a:t>Flumazénil</a:t>
            </a:r>
            <a:r>
              <a:rPr lang="fr-FR" dirty="0"/>
              <a:t>  (antagoniste spécifique récepteurs GABAA), inefficace aux doses habituelles 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  <p:pic>
        <p:nvPicPr>
          <p:cNvPr id="6146" name="Picture 2" descr="Vaccin, Seringue, Antidote, Guéri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4709">
            <a:off x="7509021" y="1616965"/>
            <a:ext cx="4775420" cy="317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4076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>
                <a:latin typeface="Arial Rounded MT Bold" panose="020F0704030504030204" pitchFamily="34" charset="77"/>
              </a:rPr>
              <a:t>Traitement IEA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8" y="1584961"/>
            <a:ext cx="11140441" cy="48332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3500" b="1" dirty="0"/>
              <a:t>Traitement des complications</a:t>
            </a:r>
          </a:p>
          <a:p>
            <a:pPr>
              <a:buBlip>
                <a:blip r:embed="rId7"/>
              </a:buBlip>
            </a:pPr>
            <a:r>
              <a:rPr lang="fr-FR" sz="3200" dirty="0"/>
              <a:t> </a:t>
            </a:r>
            <a:r>
              <a:rPr lang="fr-FR" sz="3300" dirty="0"/>
              <a:t>Traitement symptomatique </a:t>
            </a:r>
          </a:p>
          <a:p>
            <a:pPr lvl="1">
              <a:buBlip>
                <a:blip r:embed="rId7"/>
              </a:buBlip>
            </a:pPr>
            <a:r>
              <a:rPr lang="fr-FR" sz="2600" dirty="0"/>
              <a:t> Troubles circulatoires, </a:t>
            </a:r>
          </a:p>
          <a:p>
            <a:pPr lvl="1">
              <a:buBlip>
                <a:blip r:embed="rId7"/>
              </a:buBlip>
            </a:pPr>
            <a:r>
              <a:rPr lang="fr-FR" sz="2600" dirty="0"/>
              <a:t> Troubles respiratoires  : mise en PLS si tr vigilance … assistance respiratoire</a:t>
            </a:r>
          </a:p>
          <a:p>
            <a:pPr lvl="1">
              <a:buBlip>
                <a:blip r:embed="rId7"/>
              </a:buBlip>
            </a:pPr>
            <a:r>
              <a:rPr lang="fr-FR" sz="2600" dirty="0"/>
              <a:t> Correction hypothermie ou troubles métaboliques </a:t>
            </a:r>
            <a:r>
              <a:rPr lang="fr-FR" sz="1600" dirty="0">
                <a:solidFill>
                  <a:srgbClr val="7F7F7F"/>
                </a:solidFill>
              </a:rPr>
              <a:t>(</a:t>
            </a:r>
            <a:r>
              <a:rPr lang="fr-FR" sz="1600" dirty="0" err="1">
                <a:solidFill>
                  <a:srgbClr val="7F7F7F"/>
                </a:solidFill>
              </a:rPr>
              <a:t>Lamiable</a:t>
            </a:r>
            <a:r>
              <a:rPr lang="fr-FR" sz="1600" dirty="0">
                <a:solidFill>
                  <a:srgbClr val="7F7F7F"/>
                </a:solidFill>
              </a:rPr>
              <a:t> et al., 2004). </a:t>
            </a:r>
            <a:endParaRPr lang="fr-FR" sz="1300" dirty="0">
              <a:solidFill>
                <a:srgbClr val="7F7F7F"/>
              </a:solidFill>
            </a:endParaRPr>
          </a:p>
          <a:p>
            <a:pPr>
              <a:buBlip>
                <a:blip r:embed="rId7"/>
              </a:buBlip>
            </a:pPr>
            <a:r>
              <a:rPr lang="fr-FR" sz="3200" dirty="0"/>
              <a:t> </a:t>
            </a:r>
            <a:r>
              <a:rPr lang="fr-FR" sz="3300" dirty="0"/>
              <a:t>Prévention fausse-route : limitation alimentation à phase aigüe </a:t>
            </a:r>
            <a:r>
              <a:rPr lang="fr-FR" sz="1700" dirty="0">
                <a:solidFill>
                  <a:srgbClr val="7F7F7F"/>
                </a:solidFill>
              </a:rPr>
              <a:t>(</a:t>
            </a:r>
            <a:r>
              <a:rPr lang="fr-FR" sz="1700" dirty="0" err="1">
                <a:solidFill>
                  <a:srgbClr val="7F7F7F"/>
                </a:solidFill>
              </a:rPr>
              <a:t>Nikolić</a:t>
            </a:r>
            <a:r>
              <a:rPr lang="fr-FR" sz="1700" dirty="0">
                <a:solidFill>
                  <a:srgbClr val="7F7F7F"/>
                </a:solidFill>
              </a:rPr>
              <a:t> et al., 2011)</a:t>
            </a:r>
          </a:p>
          <a:p>
            <a:pPr>
              <a:buBlip>
                <a:blip r:embed="rId7"/>
              </a:buBlip>
            </a:pPr>
            <a:r>
              <a:rPr lang="fr-FR" sz="3200" dirty="0"/>
              <a:t> </a:t>
            </a:r>
            <a:r>
              <a:rPr lang="fr-FR" sz="3300" dirty="0"/>
              <a:t>Lors d’agitation, </a:t>
            </a:r>
          </a:p>
          <a:p>
            <a:pPr lvl="1">
              <a:buBlip>
                <a:blip r:embed="rId7"/>
              </a:buBlip>
            </a:pPr>
            <a:r>
              <a:rPr lang="fr-FR" sz="2600" dirty="0"/>
              <a:t> Réassurance ou « sédation verbale » toujours possible </a:t>
            </a:r>
          </a:p>
          <a:p>
            <a:pPr lvl="1">
              <a:buBlip>
                <a:blip r:embed="rId7"/>
              </a:buBlip>
            </a:pPr>
            <a:r>
              <a:rPr lang="fr-FR" sz="2600" dirty="0"/>
              <a:t> Benzodiazépines proposées (diazépam) ou évitées (potentialisation)  </a:t>
            </a:r>
            <a:r>
              <a:rPr lang="fr-FR" sz="1600" dirty="0">
                <a:solidFill>
                  <a:srgbClr val="7F7F7F"/>
                </a:solidFill>
              </a:rPr>
              <a:t>(</a:t>
            </a:r>
            <a:r>
              <a:rPr lang="fr-FR" sz="1600" dirty="0" err="1">
                <a:solidFill>
                  <a:srgbClr val="7F7F7F"/>
                </a:solidFill>
              </a:rPr>
              <a:t>Mirijello</a:t>
            </a:r>
            <a:r>
              <a:rPr lang="fr-FR" sz="1600" dirty="0">
                <a:solidFill>
                  <a:srgbClr val="7F7F7F"/>
                </a:solidFill>
              </a:rPr>
              <a:t> et al., 2023)</a:t>
            </a:r>
          </a:p>
          <a:p>
            <a:pPr lvl="1">
              <a:buBlip>
                <a:blip r:embed="rId7"/>
              </a:buBlip>
            </a:pPr>
            <a:r>
              <a:rPr lang="fr-FR" dirty="0"/>
              <a:t> </a:t>
            </a:r>
            <a:r>
              <a:rPr lang="fr-FR" sz="2600" dirty="0"/>
              <a:t>+/- antipsychotique : </a:t>
            </a:r>
            <a:r>
              <a:rPr lang="fr-FR" sz="2600" dirty="0" err="1"/>
              <a:t>tiapride</a:t>
            </a:r>
            <a:r>
              <a:rPr lang="fr-FR" sz="2600" dirty="0"/>
              <a:t> </a:t>
            </a:r>
            <a:r>
              <a:rPr lang="fr-FR" sz="1600" dirty="0">
                <a:solidFill>
                  <a:srgbClr val="7F7F7F"/>
                </a:solidFill>
              </a:rPr>
              <a:t>(</a:t>
            </a:r>
            <a:r>
              <a:rPr lang="fr-FR" sz="1600" dirty="0" err="1">
                <a:solidFill>
                  <a:srgbClr val="7F7F7F"/>
                </a:solidFill>
              </a:rPr>
              <a:t>Leveau</a:t>
            </a:r>
            <a:r>
              <a:rPr lang="fr-FR" sz="1600" dirty="0">
                <a:solidFill>
                  <a:srgbClr val="7F7F7F"/>
                </a:solidFill>
              </a:rPr>
              <a:t>, 2022) </a:t>
            </a:r>
            <a:r>
              <a:rPr lang="fr-FR" sz="2600" dirty="0"/>
              <a:t>ou halopéridol</a:t>
            </a:r>
          </a:p>
          <a:p>
            <a:pPr lvl="1">
              <a:buBlip>
                <a:blip r:embed="rId7"/>
              </a:buBlip>
            </a:pPr>
            <a:r>
              <a:rPr lang="fr-FR" dirty="0"/>
              <a:t> </a:t>
            </a:r>
            <a:r>
              <a:rPr lang="fr-FR" sz="2600" dirty="0"/>
              <a:t>+/- contention physique, associée à un traitement sédatif </a:t>
            </a:r>
            <a:r>
              <a:rPr lang="fr-FR" sz="1600" dirty="0">
                <a:solidFill>
                  <a:srgbClr val="7F7F7F"/>
                </a:solidFill>
              </a:rPr>
              <a:t>(</a:t>
            </a:r>
            <a:r>
              <a:rPr lang="fr-FR" sz="1600" dirty="0" err="1">
                <a:solidFill>
                  <a:srgbClr val="7F7F7F"/>
                </a:solidFill>
              </a:rPr>
              <a:t>Leveau</a:t>
            </a:r>
            <a:r>
              <a:rPr lang="fr-FR" sz="1600" dirty="0">
                <a:solidFill>
                  <a:srgbClr val="7F7F7F"/>
                </a:solidFill>
              </a:rPr>
              <a:t>, 2022)</a:t>
            </a:r>
            <a:r>
              <a:rPr lang="fr-FR" sz="1600" dirty="0"/>
              <a:t>. </a:t>
            </a:r>
          </a:p>
          <a:p>
            <a:pPr>
              <a:buBlip>
                <a:blip r:embed="rId7"/>
              </a:buBlip>
            </a:pPr>
            <a:r>
              <a:rPr lang="fr-FR" sz="3300" dirty="0"/>
              <a:t> Prévention et traitements sevrages alcooliques </a:t>
            </a:r>
            <a:r>
              <a:rPr lang="fr-FR" sz="1700" dirty="0">
                <a:solidFill>
                  <a:srgbClr val="7F7F7F"/>
                </a:solidFill>
              </a:rPr>
              <a:t>(Société Française d’Alcoologie, 2023). </a:t>
            </a:r>
            <a:endParaRPr lang="fr-FR" sz="3200" dirty="0">
              <a:solidFill>
                <a:srgbClr val="7F7F7F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  <p:pic>
        <p:nvPicPr>
          <p:cNvPr id="3074" name="Picture 2" descr="Assurance, Santé, Assurance Santé">
            <a:extLst>
              <a:ext uri="{FF2B5EF4-FFF2-40B4-BE49-F238E27FC236}">
                <a16:creationId xmlns:a16="http://schemas.microsoft.com/office/drawing/2014/main" id="{C5A9D179-493E-9A64-B198-D768D3265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77051" y="70621"/>
            <a:ext cx="4214949" cy="242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AE7AF1B-3045-F3D0-B0D9-D01ED215E160}"/>
              </a:ext>
            </a:extLst>
          </p:cNvPr>
          <p:cNvSpPr txBox="1"/>
          <p:nvPr/>
        </p:nvSpPr>
        <p:spPr>
          <a:xfrm>
            <a:off x="8312330" y="2495414"/>
            <a:ext cx="366630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 dirty="0">
                <a:solidFill>
                  <a:schemeClr val="bg1">
                    <a:lumMod val="75000"/>
                  </a:schemeClr>
                </a:solidFill>
              </a:rPr>
              <a:t>https://pixabay.com/fr/illustrations/assurance-sant%C3%A9-assurance-sant%C3%A9-1991276/</a:t>
            </a:r>
          </a:p>
        </p:txBody>
      </p:sp>
    </p:spTree>
    <p:extLst>
      <p:ext uri="{BB962C8B-B14F-4D97-AF65-F5344CB8AC3E}">
        <p14:creationId xmlns:p14="http://schemas.microsoft.com/office/powerpoint/2010/main" val="311146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>
                <a:latin typeface="Arial Rounded MT Bold" panose="020F0704030504030204" pitchFamily="34" charset="77"/>
              </a:rPr>
              <a:t>Intoxication éthylique aiguë : IEA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772816"/>
            <a:ext cx="10808854" cy="4534678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7"/>
              </a:buBlip>
            </a:pPr>
            <a:r>
              <a:rPr lang="fr-FR" sz="3200" b="1" dirty="0"/>
              <a:t> Baromètre santé 2017, </a:t>
            </a:r>
            <a:r>
              <a:rPr lang="fr-FR" sz="3200" i="1" dirty="0"/>
              <a:t>France de 18 à 75 ans… </a:t>
            </a:r>
          </a:p>
          <a:p>
            <a:pPr lvl="1">
              <a:buBlip>
                <a:blip r:embed="rId7"/>
              </a:buBlip>
            </a:pPr>
            <a:r>
              <a:rPr lang="fr-FR" sz="2800" dirty="0"/>
              <a:t> 21 % ivresse dans les 12 derniers mois </a:t>
            </a:r>
            <a:r>
              <a:rPr lang="fr-FR" sz="2800" i="1" dirty="0"/>
              <a:t>(29 % hommes, 13 % femmes) </a:t>
            </a:r>
          </a:p>
          <a:p>
            <a:pPr lvl="2">
              <a:buBlip>
                <a:blip r:embed="rId7"/>
              </a:buBlip>
            </a:pPr>
            <a:r>
              <a:rPr lang="fr-FR" sz="2800" dirty="0"/>
              <a:t> </a:t>
            </a:r>
            <a:r>
              <a:rPr lang="fr-FR" sz="2800" b="1" dirty="0"/>
              <a:t>64 % au moins une fois au cours de la vie</a:t>
            </a:r>
            <a:r>
              <a:rPr lang="fr-FR" sz="2800" dirty="0"/>
              <a:t> </a:t>
            </a:r>
          </a:p>
          <a:p>
            <a:pPr lvl="1">
              <a:buBlip>
                <a:blip r:embed="rId7"/>
              </a:buBlip>
            </a:pPr>
            <a:r>
              <a:rPr lang="fr-FR" sz="2800" dirty="0"/>
              <a:t> Alcoolisations ponctuelles importantes (API), sources d’IEA </a:t>
            </a:r>
          </a:p>
          <a:p>
            <a:pPr marL="457200" lvl="1" indent="0">
              <a:buNone/>
            </a:pPr>
            <a:r>
              <a:rPr lang="fr-FR" sz="2800" dirty="0"/>
              <a:t>	- 35 % au moins une fois par an </a:t>
            </a:r>
            <a:r>
              <a:rPr lang="fr-FR" sz="2800" i="1" dirty="0"/>
              <a:t>(50 % hommes, 21 % femmes)</a:t>
            </a:r>
            <a:r>
              <a:rPr lang="fr-FR" sz="2800" dirty="0"/>
              <a:t> </a:t>
            </a:r>
          </a:p>
          <a:p>
            <a:pPr marL="457200" lvl="1" indent="0">
              <a:buNone/>
            </a:pPr>
            <a:r>
              <a:rPr lang="fr-FR" sz="2800" dirty="0"/>
              <a:t>	- 16 % au moins une fois par mois </a:t>
            </a:r>
            <a:r>
              <a:rPr lang="fr-FR" sz="1500" dirty="0">
                <a:solidFill>
                  <a:srgbClr val="7F7F7F"/>
                </a:solidFill>
              </a:rPr>
              <a:t>(Richard et al., 2019).</a:t>
            </a:r>
            <a:r>
              <a:rPr lang="fr-FR" sz="2800" dirty="0"/>
              <a:t>  </a:t>
            </a:r>
          </a:p>
          <a:p>
            <a:pPr>
              <a:buBlip>
                <a:blip r:embed="rId7"/>
              </a:buBlip>
            </a:pPr>
            <a:r>
              <a:rPr lang="fr-FR" sz="3200" b="1" dirty="0"/>
              <a:t> En services d’urgence</a:t>
            </a:r>
          </a:p>
          <a:p>
            <a:pPr lvl="1">
              <a:buBlip>
                <a:blip r:embed="rId7"/>
              </a:buBlip>
            </a:pPr>
            <a:r>
              <a:rPr lang="fr-FR" sz="2800" dirty="0"/>
              <a:t> Prévalence IEA </a:t>
            </a:r>
          </a:p>
          <a:p>
            <a:pPr lvl="2">
              <a:buFontTx/>
              <a:buChar char="-"/>
            </a:pPr>
            <a:r>
              <a:rPr lang="fr-FR" sz="2800" dirty="0"/>
              <a:t>5 à 10 % passages années 1990 </a:t>
            </a:r>
            <a:r>
              <a:rPr lang="fr-FR" sz="1500" dirty="0">
                <a:solidFill>
                  <a:srgbClr val="7F7F7F"/>
                </a:solidFill>
              </a:rPr>
              <a:t>(De </a:t>
            </a:r>
            <a:r>
              <a:rPr lang="fr-FR" sz="1500" dirty="0" err="1">
                <a:solidFill>
                  <a:srgbClr val="7F7F7F"/>
                </a:solidFill>
              </a:rPr>
              <a:t>Lentaigne</a:t>
            </a:r>
            <a:r>
              <a:rPr lang="fr-FR" sz="1500" dirty="0">
                <a:solidFill>
                  <a:srgbClr val="7F7F7F"/>
                </a:solidFill>
              </a:rPr>
              <a:t> De </a:t>
            </a:r>
            <a:r>
              <a:rPr lang="fr-FR" sz="1500" dirty="0" err="1">
                <a:solidFill>
                  <a:srgbClr val="7F7F7F"/>
                </a:solidFill>
              </a:rPr>
              <a:t>Logiviere</a:t>
            </a:r>
            <a:r>
              <a:rPr lang="fr-FR" sz="1500" dirty="0">
                <a:solidFill>
                  <a:srgbClr val="7F7F7F"/>
                </a:solidFill>
              </a:rPr>
              <a:t> et al., 2015; Sureau et al., 2006)</a:t>
            </a:r>
            <a:endParaRPr lang="fr-FR" sz="2800" dirty="0">
              <a:solidFill>
                <a:srgbClr val="7F7F7F"/>
              </a:solidFill>
            </a:endParaRPr>
          </a:p>
          <a:p>
            <a:pPr lvl="2">
              <a:buFontTx/>
              <a:buChar char="-"/>
            </a:pPr>
            <a:r>
              <a:rPr lang="fr-FR" sz="2800" dirty="0"/>
              <a:t>3 à 5 % vers l’an 2000 </a:t>
            </a:r>
            <a:r>
              <a:rPr lang="fr-FR" sz="1500" dirty="0">
                <a:solidFill>
                  <a:srgbClr val="7F7F7F"/>
                </a:solidFill>
              </a:rPr>
              <a:t>(</a:t>
            </a:r>
            <a:r>
              <a:rPr lang="fr-FR" sz="1500" dirty="0" err="1">
                <a:solidFill>
                  <a:srgbClr val="7F7F7F"/>
                </a:solidFill>
              </a:rPr>
              <a:t>Leveau</a:t>
            </a:r>
            <a:r>
              <a:rPr lang="fr-FR" sz="1500" dirty="0">
                <a:solidFill>
                  <a:srgbClr val="7F7F7F"/>
                </a:solidFill>
              </a:rPr>
              <a:t>, 2022) </a:t>
            </a:r>
            <a:endParaRPr lang="fr-FR" sz="2800" dirty="0">
              <a:solidFill>
                <a:srgbClr val="7F7F7F"/>
              </a:solidFill>
            </a:endParaRPr>
          </a:p>
          <a:p>
            <a:pPr lvl="2">
              <a:buFontTx/>
              <a:buChar char="-"/>
            </a:pPr>
            <a:r>
              <a:rPr lang="fr-FR" sz="2800" dirty="0"/>
              <a:t>+/-1 % récemment </a:t>
            </a:r>
            <a:r>
              <a:rPr lang="fr-FR" sz="1500" dirty="0">
                <a:solidFill>
                  <a:srgbClr val="7F7F7F"/>
                </a:solidFill>
              </a:rPr>
              <a:t>(</a:t>
            </a:r>
            <a:r>
              <a:rPr lang="fr-FR" sz="1500" dirty="0" err="1">
                <a:solidFill>
                  <a:srgbClr val="7F7F7F"/>
                </a:solidFill>
              </a:rPr>
              <a:t>Loffler</a:t>
            </a:r>
            <a:r>
              <a:rPr lang="fr-FR" sz="1500" dirty="0">
                <a:solidFill>
                  <a:srgbClr val="7F7F7F"/>
                </a:solidFill>
              </a:rPr>
              <a:t> et al., 2022; </a:t>
            </a:r>
            <a:r>
              <a:rPr lang="fr-FR" sz="1500" dirty="0" err="1">
                <a:solidFill>
                  <a:srgbClr val="7F7F7F"/>
                </a:solidFill>
              </a:rPr>
              <a:t>Mirijello</a:t>
            </a:r>
            <a:r>
              <a:rPr lang="fr-FR" sz="1500" dirty="0">
                <a:solidFill>
                  <a:srgbClr val="7F7F7F"/>
                </a:solidFill>
              </a:rPr>
              <a:t> et al., 2023). </a:t>
            </a:r>
            <a:endParaRPr lang="fr-FR" sz="2800" dirty="0">
              <a:solidFill>
                <a:srgbClr val="7F7F7F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68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 err="1">
                <a:latin typeface="Arial Rounded MT Bold" panose="020F0704030504030204" pitchFamily="34" charset="77"/>
              </a:rPr>
              <a:t>Veisalgie</a:t>
            </a:r>
            <a:endParaRPr lang="fr-FR" dirty="0">
              <a:latin typeface="Arial Rounded MT Bold" panose="020F0704030504030204" pitchFamily="34" charset="77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46218"/>
            <a:ext cx="10808854" cy="4794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dirty="0" err="1"/>
              <a:t>Veisalgie</a:t>
            </a:r>
            <a:r>
              <a:rPr lang="fr-FR" sz="3200" b="1" dirty="0"/>
              <a:t> et lendemain de veille</a:t>
            </a:r>
          </a:p>
          <a:p>
            <a:pPr>
              <a:buBlip>
                <a:blip r:embed="rId7"/>
              </a:buBlip>
            </a:pPr>
            <a:r>
              <a:rPr lang="fr-FR" dirty="0"/>
              <a:t> Sensations déplaisantes du lendemain de l’ivresse </a:t>
            </a:r>
            <a:r>
              <a:rPr lang="fr-FR" b="1" dirty="0"/>
              <a:t>pas banal </a:t>
            </a:r>
          </a:p>
          <a:p>
            <a:pPr lvl="1">
              <a:buBlip>
                <a:blip r:embed="rId7"/>
              </a:buBlip>
            </a:pPr>
            <a:r>
              <a:rPr lang="fr-FR" sz="2600" dirty="0"/>
              <a:t> associées à des troubles neurocognitifs sources de </a:t>
            </a:r>
            <a:r>
              <a:rPr lang="fr-FR" sz="2600" b="1" dirty="0"/>
              <a:t>risques secondaires </a:t>
            </a:r>
          </a:p>
          <a:p>
            <a:pPr marL="457200" lvl="1" indent="0">
              <a:buNone/>
            </a:pPr>
            <a:endParaRPr lang="fr-FR" sz="1200" dirty="0"/>
          </a:p>
          <a:p>
            <a:pPr>
              <a:buBlip>
                <a:blip r:embed="rId7"/>
              </a:buBlip>
            </a:pPr>
            <a:r>
              <a:rPr lang="fr-FR" dirty="0"/>
              <a:t> </a:t>
            </a:r>
            <a:r>
              <a:rPr lang="fr-FR" b="1" dirty="0"/>
              <a:t>Appellation variable</a:t>
            </a:r>
            <a:r>
              <a:rPr lang="fr-FR" dirty="0"/>
              <a:t>: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Razvodovsky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, 2021)</a:t>
            </a:r>
            <a:endParaRPr lang="fr-FR" sz="1400" dirty="0"/>
          </a:p>
          <a:p>
            <a:pPr lvl="1">
              <a:buBlip>
                <a:blip r:embed="rId7"/>
              </a:buBlip>
            </a:pPr>
            <a:r>
              <a:rPr lang="fr-FR" sz="2600" dirty="0"/>
              <a:t> Gueule de bois (xylostome)</a:t>
            </a:r>
          </a:p>
          <a:p>
            <a:pPr lvl="1">
              <a:buBlip>
                <a:blip r:embed="rId7"/>
              </a:buBlip>
            </a:pPr>
            <a:r>
              <a:rPr lang="fr-FR" sz="2600" dirty="0"/>
              <a:t> </a:t>
            </a:r>
            <a:r>
              <a:rPr lang="fr-FR" sz="2600" dirty="0" err="1"/>
              <a:t>Veisalgie</a:t>
            </a:r>
            <a:r>
              <a:rPr lang="fr-FR" sz="2600" dirty="0"/>
              <a:t> </a:t>
            </a:r>
          </a:p>
          <a:p>
            <a:pPr lvl="1">
              <a:buBlip>
                <a:blip r:embed="rId7"/>
              </a:buBlip>
            </a:pPr>
            <a:r>
              <a:rPr lang="fr-FR" sz="2600" dirty="0"/>
              <a:t> </a:t>
            </a:r>
            <a:r>
              <a:rPr lang="fr-FR" sz="2600" i="1" dirty="0"/>
              <a:t>Lendemain de veille </a:t>
            </a:r>
            <a:r>
              <a:rPr lang="fr-FR" sz="2600" dirty="0"/>
              <a:t>(</a:t>
            </a:r>
            <a:r>
              <a:rPr lang="fr-FR" sz="2600" dirty="0" err="1"/>
              <a:t>Quebec</a:t>
            </a:r>
            <a:r>
              <a:rPr lang="fr-FR" sz="2600" dirty="0"/>
              <a:t>) </a:t>
            </a:r>
          </a:p>
          <a:p>
            <a:pPr lvl="1">
              <a:buBlip>
                <a:blip r:embed="rId7"/>
              </a:buBlip>
            </a:pPr>
            <a:r>
              <a:rPr lang="fr-FR" sz="2600" dirty="0"/>
              <a:t> </a:t>
            </a:r>
            <a:r>
              <a:rPr lang="fr-FR" sz="2600" i="1" dirty="0" err="1"/>
              <a:t>Hangover</a:t>
            </a:r>
            <a:r>
              <a:rPr lang="fr-FR" sz="2600" dirty="0"/>
              <a:t> (dépendu) anglo-saxons</a:t>
            </a:r>
          </a:p>
          <a:p>
            <a:pPr lvl="1">
              <a:buBlip>
                <a:blip r:embed="rId7"/>
              </a:buBlip>
            </a:pPr>
            <a:r>
              <a:rPr lang="fr-FR" sz="2600" dirty="0"/>
              <a:t> </a:t>
            </a:r>
            <a:r>
              <a:rPr lang="fr-FR" sz="2600" i="1" dirty="0" err="1"/>
              <a:t>Katzenjammer</a:t>
            </a:r>
            <a:r>
              <a:rPr lang="fr-FR" sz="2600" i="1" dirty="0"/>
              <a:t>/</a:t>
            </a:r>
            <a:r>
              <a:rPr lang="fr-FR" sz="2600" i="1" dirty="0" err="1"/>
              <a:t>Kater</a:t>
            </a:r>
            <a:r>
              <a:rPr lang="fr-FR" sz="2600" i="1" dirty="0"/>
              <a:t> </a:t>
            </a:r>
            <a:r>
              <a:rPr lang="fr-FR" sz="2600" dirty="0"/>
              <a:t>(pleurs de chats) germanique	</a:t>
            </a:r>
            <a:endParaRPr lang="fr-F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  <p:pic>
        <p:nvPicPr>
          <p:cNvPr id="6" name="Picture 4" descr="Addiction  - Faut-il médicaliser la gueule de bois ?">
            <a:extLst>
              <a:ext uri="{FF2B5EF4-FFF2-40B4-BE49-F238E27FC236}">
                <a16:creationId xmlns:a16="http://schemas.microsoft.com/office/drawing/2014/main" id="{007B59EC-0A91-2CFC-5A1E-DA492719F7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3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15" b="12496"/>
          <a:stretch/>
        </p:blipFill>
        <p:spPr bwMode="auto">
          <a:xfrm>
            <a:off x="8937606" y="1"/>
            <a:ext cx="3254394" cy="2174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hats, Animal De Compagnie, Chat, Animal">
            <a:extLst>
              <a:ext uri="{FF2B5EF4-FFF2-40B4-BE49-F238E27FC236}">
                <a16:creationId xmlns:a16="http://schemas.microsoft.com/office/drawing/2014/main" id="{C1C7C872-19F5-077F-3563-C0528FAD8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6484"/>
                    </a14:imgEffect>
                    <a14:imgEffect>
                      <a14:brightnessContrast bright="50000"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07" y="3644201"/>
            <a:ext cx="3254394" cy="3213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18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 err="1">
                <a:latin typeface="Arial Rounded MT Bold" panose="020F0704030504030204" pitchFamily="34" charset="77"/>
              </a:rPr>
              <a:t>Veisalgie</a:t>
            </a:r>
            <a:endParaRPr lang="fr-FR" dirty="0">
              <a:latin typeface="Arial Rounded MT Bold" panose="020F0704030504030204" pitchFamily="34" charset="77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1690689"/>
            <a:ext cx="11155299" cy="480218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3200" b="1" dirty="0"/>
              <a:t>Présentation clinique </a:t>
            </a:r>
          </a:p>
          <a:p>
            <a:pPr>
              <a:buBlip>
                <a:blip r:embed="rId7"/>
              </a:buBlip>
            </a:pPr>
            <a:r>
              <a:rPr lang="fr-FR" dirty="0"/>
              <a:t> Premiers signes quand l’alcoolémie revient à zéro : </a:t>
            </a:r>
          </a:p>
          <a:p>
            <a:pPr lvl="1">
              <a:buBlip>
                <a:blip r:embed="rId7"/>
              </a:buBlip>
            </a:pPr>
            <a:r>
              <a:rPr lang="fr-FR" sz="2600" b="1" dirty="0"/>
              <a:t> 6 à 8 heures après IEA pour s’étaler sur +/- 20 d’heures </a:t>
            </a:r>
            <a:r>
              <a:rPr lang="fr-FR" sz="15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r-FR" sz="1500" dirty="0" err="1">
                <a:solidFill>
                  <a:schemeClr val="bg1">
                    <a:lumMod val="50000"/>
                  </a:schemeClr>
                </a:solidFill>
              </a:rPr>
              <a:t>Razvodovsky</a:t>
            </a:r>
            <a:r>
              <a:rPr lang="fr-FR" sz="1500" dirty="0">
                <a:solidFill>
                  <a:schemeClr val="bg1">
                    <a:lumMod val="50000"/>
                  </a:schemeClr>
                </a:solidFill>
              </a:rPr>
              <a:t>, 2021) </a:t>
            </a:r>
          </a:p>
          <a:p>
            <a:pPr>
              <a:buBlip>
                <a:blip r:embed="rId7"/>
              </a:buBlip>
            </a:pPr>
            <a:r>
              <a:rPr lang="fr-FR" dirty="0"/>
              <a:t> Les signes cliniques peuvent être multiples entre </a:t>
            </a:r>
            <a:r>
              <a:rPr lang="fr-FR" sz="15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r-FR" sz="1500" dirty="0" err="1">
                <a:solidFill>
                  <a:schemeClr val="bg1">
                    <a:lumMod val="50000"/>
                  </a:schemeClr>
                </a:solidFill>
              </a:rPr>
              <a:t>Educ’alcool</a:t>
            </a:r>
            <a:r>
              <a:rPr lang="fr-FR" sz="1500" dirty="0">
                <a:solidFill>
                  <a:schemeClr val="bg1">
                    <a:lumMod val="50000"/>
                  </a:schemeClr>
                </a:solidFill>
              </a:rPr>
              <a:t>, 2012)</a:t>
            </a:r>
          </a:p>
          <a:p>
            <a:pPr lvl="1">
              <a:buBlip>
                <a:blip r:embed="rId7"/>
              </a:buBlip>
            </a:pPr>
            <a:r>
              <a:rPr lang="fr-FR" sz="2600" dirty="0"/>
              <a:t> </a:t>
            </a:r>
            <a:r>
              <a:rPr lang="fr-FR" sz="2600" b="1" dirty="0"/>
              <a:t>Fatigue générale, mal-être, soif intense</a:t>
            </a:r>
            <a:r>
              <a:rPr lang="fr-FR" sz="2600" dirty="0"/>
              <a:t>, sécheresse buccale… </a:t>
            </a:r>
          </a:p>
          <a:p>
            <a:pPr lvl="1">
              <a:buBlip>
                <a:blip r:embed="rId7"/>
              </a:buBlip>
            </a:pPr>
            <a:r>
              <a:rPr lang="fr-FR" sz="2600" dirty="0"/>
              <a:t> Hypersensibilité son /lumière, vertiges &amp; nystagmus, lipothymies…</a:t>
            </a:r>
          </a:p>
          <a:p>
            <a:pPr lvl="1">
              <a:buBlip>
                <a:blip r:embed="rId7"/>
              </a:buBlip>
            </a:pPr>
            <a:r>
              <a:rPr lang="fr-FR" sz="2600" dirty="0"/>
              <a:t> </a:t>
            </a:r>
            <a:r>
              <a:rPr lang="fr-FR" sz="2600" b="1" dirty="0"/>
              <a:t>Céphalées</a:t>
            </a:r>
            <a:r>
              <a:rPr lang="fr-FR" sz="2600" dirty="0"/>
              <a:t>, crampes musculaires, insomnie… </a:t>
            </a:r>
          </a:p>
          <a:p>
            <a:pPr lvl="1">
              <a:buBlip>
                <a:blip r:embed="rId7"/>
              </a:buBlip>
            </a:pPr>
            <a:r>
              <a:rPr lang="fr-FR" sz="2600" dirty="0"/>
              <a:t> </a:t>
            </a:r>
            <a:r>
              <a:rPr lang="fr-FR" sz="2600" b="1" dirty="0"/>
              <a:t>Anorexie</a:t>
            </a:r>
            <a:r>
              <a:rPr lang="fr-FR" sz="2600" dirty="0"/>
              <a:t>, douleurs abdominales, </a:t>
            </a:r>
            <a:r>
              <a:rPr lang="fr-FR" sz="2600" b="1" dirty="0"/>
              <a:t>gastralgies</a:t>
            </a:r>
            <a:r>
              <a:rPr lang="fr-FR" sz="2600" dirty="0"/>
              <a:t>, </a:t>
            </a:r>
            <a:r>
              <a:rPr lang="fr-FR" sz="2600" b="1" dirty="0"/>
              <a:t>nausées</a:t>
            </a:r>
            <a:r>
              <a:rPr lang="fr-FR" sz="2600" dirty="0"/>
              <a:t>, vomissements, diarrhée…</a:t>
            </a:r>
          </a:p>
          <a:p>
            <a:pPr lvl="1">
              <a:buBlip>
                <a:blip r:embed="rId7"/>
              </a:buBlip>
            </a:pPr>
            <a:r>
              <a:rPr lang="fr-FR" sz="2600" dirty="0"/>
              <a:t> Palpitations, </a:t>
            </a:r>
            <a:r>
              <a:rPr lang="fr-FR" sz="2600" b="1" dirty="0"/>
              <a:t>tachycardie</a:t>
            </a:r>
            <a:r>
              <a:rPr lang="fr-FR" sz="2600" dirty="0"/>
              <a:t> (+/- ACFA), HTA, tremblements, chaud/froid, sueurs… </a:t>
            </a:r>
          </a:p>
          <a:p>
            <a:pPr lvl="1">
              <a:buBlip>
                <a:blip r:embed="rId7"/>
              </a:buBlip>
            </a:pPr>
            <a:r>
              <a:rPr lang="fr-FR" sz="2600" dirty="0"/>
              <a:t> </a:t>
            </a:r>
            <a:r>
              <a:rPr lang="fr-FR" sz="2600" b="1" dirty="0"/>
              <a:t>Tr cognitifs </a:t>
            </a:r>
            <a:r>
              <a:rPr lang="fr-FR" sz="2600" dirty="0"/>
              <a:t>: attention/concentration, mémoire, visuospatiales, habiletés motrices </a:t>
            </a:r>
          </a:p>
          <a:p>
            <a:pPr lvl="1">
              <a:buBlip>
                <a:blip r:embed="rId7"/>
              </a:buBlip>
            </a:pPr>
            <a:r>
              <a:rPr lang="fr-FR" sz="2600" dirty="0"/>
              <a:t> </a:t>
            </a:r>
            <a:r>
              <a:rPr lang="fr-FR" sz="2600" b="1" dirty="0"/>
              <a:t>Irritabilité, culpabilité </a:t>
            </a:r>
            <a:r>
              <a:rPr lang="fr-FR" sz="2600" dirty="0"/>
              <a:t>et remords, anxiété, dysphorie, dépression…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  <p:pic>
        <p:nvPicPr>
          <p:cNvPr id="6" name="Picture 4" descr="Addiction  - Faut-il médicaliser la gueule de bois ?">
            <a:extLst>
              <a:ext uri="{FF2B5EF4-FFF2-40B4-BE49-F238E27FC236}">
                <a16:creationId xmlns:a16="http://schemas.microsoft.com/office/drawing/2014/main" id="{9C45305A-B15E-2A61-65A3-D5B441F1C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3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15" b="12496"/>
          <a:stretch/>
        </p:blipFill>
        <p:spPr bwMode="auto">
          <a:xfrm>
            <a:off x="8937606" y="1"/>
            <a:ext cx="3254394" cy="2174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503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 err="1">
                <a:latin typeface="Arial Rounded MT Bold" panose="020F0704030504030204" pitchFamily="34" charset="77"/>
              </a:rPr>
              <a:t>Veisalgie</a:t>
            </a:r>
            <a:endParaRPr lang="fr-FR" dirty="0">
              <a:latin typeface="Arial Rounded MT Bold" panose="020F0704030504030204" pitchFamily="34" charset="77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56792"/>
            <a:ext cx="10808854" cy="46360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200" b="1" dirty="0"/>
              <a:t>Intensité d’expression</a:t>
            </a:r>
          </a:p>
          <a:p>
            <a:pPr>
              <a:buBlip>
                <a:blip r:embed="rId7"/>
              </a:buBlip>
            </a:pPr>
            <a:r>
              <a:rPr lang="fr-FR" dirty="0"/>
              <a:t>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1/4 de sujets asymptomatiques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dirty="0"/>
              <a:t>	et 3/4 symptomatiques, supposés résistants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Educ’alcool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, 2012).</a:t>
            </a:r>
            <a:r>
              <a:rPr lang="fr-FR" sz="2400" dirty="0"/>
              <a:t> </a:t>
            </a:r>
          </a:p>
          <a:p>
            <a:pPr>
              <a:buBlip>
                <a:blip r:embed="rId7"/>
              </a:buBlip>
            </a:pPr>
            <a:r>
              <a:rPr lang="fr-FR" sz="2400" dirty="0"/>
              <a:t>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Intensité</a:t>
            </a:r>
            <a:r>
              <a:rPr lang="fr-FR" dirty="0"/>
              <a:t> clinique positivement reliée à :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Razvodovsky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, 2021;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Verster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et al., 2020;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Educ’alcool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, 2012;). </a:t>
            </a:r>
            <a:endParaRPr lang="fr-FR" dirty="0"/>
          </a:p>
          <a:p>
            <a:pPr lvl="1">
              <a:buBlip>
                <a:blip r:embed="rId7"/>
              </a:buBlip>
            </a:pPr>
            <a:r>
              <a:rPr lang="fr-FR" dirty="0"/>
              <a:t> quantité bue  ou  niveau de culpabilité de l’épisode. </a:t>
            </a:r>
          </a:p>
          <a:p>
            <a:pPr lvl="1">
              <a:buBlip>
                <a:blip r:embed="rId7"/>
              </a:buBlip>
            </a:pPr>
            <a:r>
              <a:rPr lang="fr-FR" dirty="0"/>
              <a:t> pureté des boissons : présence de méthanol, d’histamine ou de polyphénols, </a:t>
            </a:r>
          </a:p>
          <a:p>
            <a:pPr lvl="1">
              <a:buBlip>
                <a:blip r:embed="rId7"/>
              </a:buBlip>
            </a:pPr>
            <a:r>
              <a:rPr lang="fr-FR" dirty="0"/>
              <a:t> consommation conjointe de tabac (nicotine)</a:t>
            </a:r>
          </a:p>
          <a:p>
            <a:pPr lvl="1">
              <a:buBlip>
                <a:blip r:embed="rId7"/>
              </a:buBlip>
            </a:pPr>
            <a:r>
              <a:rPr lang="fr-FR" dirty="0"/>
              <a:t> antécédents de </a:t>
            </a:r>
            <a:r>
              <a:rPr lang="fr-FR" dirty="0" err="1"/>
              <a:t>veisalgie</a:t>
            </a:r>
            <a:r>
              <a:rPr lang="fr-FR" dirty="0"/>
              <a:t>, sexe féminin ou avancée en âge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Blip>
                <a:blip r:embed="rId7"/>
              </a:buBlip>
            </a:pPr>
            <a:r>
              <a:rPr lang="fr-FR" sz="2400" dirty="0"/>
              <a:t> </a:t>
            </a:r>
            <a:r>
              <a:rPr lang="fr-FR" sz="2600" dirty="0"/>
              <a:t>Aucune base à variabilité des signes selon le type de boisson </a:t>
            </a:r>
          </a:p>
          <a:p>
            <a:pPr marL="0" indent="0" algn="r">
              <a:spcBef>
                <a:spcPts val="600"/>
              </a:spcBef>
              <a:buNone/>
              <a:tabLst>
                <a:tab pos="541338" algn="l"/>
              </a:tabLst>
            </a:pPr>
            <a:r>
              <a:rPr lang="fr-FR" sz="2600" dirty="0"/>
              <a:t>	 ordre d’ingestion : fermentées/distillées, vins blancs/rouges, bières ou vins 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Köchling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et al., 2019)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  <p:pic>
        <p:nvPicPr>
          <p:cNvPr id="6" name="Picture 4" descr="Addiction  - Faut-il médicaliser la gueule de bois ?">
            <a:extLst>
              <a:ext uri="{FF2B5EF4-FFF2-40B4-BE49-F238E27FC236}">
                <a16:creationId xmlns:a16="http://schemas.microsoft.com/office/drawing/2014/main" id="{E758832F-B646-F6CC-97F4-32C14361F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3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15" b="12496"/>
          <a:stretch/>
        </p:blipFill>
        <p:spPr bwMode="auto">
          <a:xfrm>
            <a:off x="8937606" y="1"/>
            <a:ext cx="3254394" cy="2174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5036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 err="1">
                <a:latin typeface="Arial Rounded MT Bold" panose="020F0704030504030204" pitchFamily="34" charset="77"/>
              </a:rPr>
              <a:t>Veisalgie</a:t>
            </a:r>
            <a:endParaRPr lang="fr-FR" dirty="0">
              <a:latin typeface="Arial Rounded MT Bold" panose="020F0704030504030204" pitchFamily="34" charset="77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34399"/>
            <a:ext cx="11155299" cy="447931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sz="4100" b="1" dirty="0"/>
              <a:t>Diagnostic différentiel  </a:t>
            </a:r>
          </a:p>
          <a:p>
            <a:pPr>
              <a:lnSpc>
                <a:spcPct val="100000"/>
              </a:lnSpc>
              <a:buBlip>
                <a:blip r:embed="rId7"/>
              </a:buBlip>
            </a:pPr>
            <a:r>
              <a:rPr lang="fr-FR" sz="3600" dirty="0"/>
              <a:t> IEA  ou  Sevrage alcoolique   !!!</a:t>
            </a:r>
          </a:p>
          <a:p>
            <a:pPr>
              <a:lnSpc>
                <a:spcPct val="100000"/>
              </a:lnSpc>
              <a:buBlip>
                <a:blip r:embed="rId7"/>
              </a:buBlip>
            </a:pPr>
            <a:r>
              <a:rPr lang="fr-FR" sz="3600" dirty="0"/>
              <a:t> Autres intoxications associées   …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4100" b="1" dirty="0"/>
              <a:t>Bases physiopathologiques 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(Menecier, 2022; </a:t>
            </a:r>
            <a:r>
              <a:rPr lang="fr-FR" sz="2000" dirty="0" err="1">
                <a:solidFill>
                  <a:schemeClr val="bg1">
                    <a:lumMod val="50000"/>
                  </a:schemeClr>
                </a:solidFill>
              </a:rPr>
              <a:t>Razvodovsky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, 2021): </a:t>
            </a:r>
            <a:endParaRPr lang="fr-FR" sz="41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buBlip>
                <a:blip r:embed="rId7"/>
              </a:buBlip>
            </a:pPr>
            <a:r>
              <a:rPr lang="fr-FR" sz="3600" dirty="0"/>
              <a:t> Incertaines et multiples</a:t>
            </a:r>
          </a:p>
          <a:p>
            <a:pPr lvl="1">
              <a:lnSpc>
                <a:spcPct val="100000"/>
              </a:lnSpc>
              <a:buBlip>
                <a:blip r:embed="rId7"/>
              </a:buBlip>
            </a:pPr>
            <a:r>
              <a:rPr lang="fr-FR" sz="3100" dirty="0"/>
              <a:t> </a:t>
            </a:r>
            <a:r>
              <a:rPr lang="fr-FR" sz="3400" dirty="0"/>
              <a:t>Déshydratation intracellulaire, avec inhibition des effets de l’ADH</a:t>
            </a:r>
          </a:p>
          <a:p>
            <a:pPr lvl="1">
              <a:lnSpc>
                <a:spcPct val="100000"/>
              </a:lnSpc>
              <a:buBlip>
                <a:blip r:embed="rId7"/>
              </a:buBlip>
            </a:pPr>
            <a:r>
              <a:rPr lang="fr-FR" sz="3400" dirty="0"/>
              <a:t> Désordres métaboliques (hypoglycémie relative, même si glucose inefficace)  </a:t>
            </a:r>
          </a:p>
          <a:p>
            <a:pPr lvl="1">
              <a:lnSpc>
                <a:spcPct val="100000"/>
              </a:lnSpc>
              <a:buBlip>
                <a:blip r:embed="rId7"/>
              </a:buBlip>
            </a:pPr>
            <a:r>
              <a:rPr lang="fr-FR" sz="3400" dirty="0"/>
              <a:t> Acidose métabolique </a:t>
            </a:r>
          </a:p>
          <a:p>
            <a:pPr lvl="1">
              <a:lnSpc>
                <a:spcPct val="100000"/>
              </a:lnSpc>
              <a:buBlip>
                <a:blip r:embed="rId7"/>
              </a:buBlip>
            </a:pPr>
            <a:r>
              <a:rPr lang="fr-FR" sz="3400" dirty="0"/>
              <a:t> Déséquilibre système immunitaire ou dérégulation de la voie des cytokines</a:t>
            </a:r>
          </a:p>
          <a:p>
            <a:pPr lvl="1">
              <a:lnSpc>
                <a:spcPct val="100000"/>
              </a:lnSpc>
              <a:buBlip>
                <a:blip r:embed="rId7"/>
              </a:buBlip>
            </a:pPr>
            <a:r>
              <a:rPr lang="fr-FR" sz="3400" dirty="0"/>
              <a:t> État de stress oxydatif par surproduction d’acétaldéhyde et effet antabuse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  <p:pic>
        <p:nvPicPr>
          <p:cNvPr id="6" name="Picture 4" descr="Addiction  - Faut-il médicaliser la gueule de bois ?">
            <a:extLst>
              <a:ext uri="{FF2B5EF4-FFF2-40B4-BE49-F238E27FC236}">
                <a16:creationId xmlns:a16="http://schemas.microsoft.com/office/drawing/2014/main" id="{7EFA15D2-E289-7632-CCA8-A3080C01E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3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15" b="12496"/>
          <a:stretch/>
        </p:blipFill>
        <p:spPr bwMode="auto">
          <a:xfrm>
            <a:off x="8937606" y="1"/>
            <a:ext cx="3254394" cy="2174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503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 err="1">
                <a:latin typeface="Arial Rounded MT Bold" panose="020F0704030504030204" pitchFamily="34" charset="77"/>
              </a:rPr>
              <a:t>Veisalgie</a:t>
            </a:r>
            <a:endParaRPr lang="fr-FR" dirty="0">
              <a:latin typeface="Arial Rounded MT Bold" panose="020F0704030504030204" pitchFamily="34" charset="77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29733" y="1906558"/>
            <a:ext cx="10808854" cy="41165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200" b="1" dirty="0"/>
              <a:t>Conséquences individuelles ou collectives </a:t>
            </a:r>
          </a:p>
          <a:p>
            <a:pPr>
              <a:buBlip>
                <a:blip r:embed="rId7"/>
              </a:buBlip>
            </a:pPr>
            <a:r>
              <a:rPr lang="fr-FR" dirty="0"/>
              <a:t>  Inconfort vécu</a:t>
            </a:r>
          </a:p>
          <a:p>
            <a:pPr lvl="1">
              <a:buBlip>
                <a:blip r:embed="rId7"/>
              </a:buBlip>
            </a:pPr>
            <a:r>
              <a:rPr lang="fr-FR" dirty="0"/>
              <a:t> mise en danger de soi ou d’autrui malgré alcoolémie nulle ou très basse</a:t>
            </a:r>
          </a:p>
          <a:p>
            <a:pPr>
              <a:buBlip>
                <a:blip r:embed="rId7"/>
              </a:buBlip>
            </a:pPr>
            <a:r>
              <a:rPr lang="fr-FR" dirty="0"/>
              <a:t> Pour soi : </a:t>
            </a:r>
          </a:p>
          <a:p>
            <a:pPr lvl="1">
              <a:buBlip>
                <a:blip r:embed="rId7"/>
              </a:buBlip>
            </a:pPr>
            <a:r>
              <a:rPr lang="fr-FR" dirty="0"/>
              <a:t> </a:t>
            </a:r>
            <a:r>
              <a:rPr lang="fr-FR" dirty="0" err="1"/>
              <a:t>sur-risque</a:t>
            </a:r>
            <a:r>
              <a:rPr lang="fr-FR" dirty="0"/>
              <a:t> d’accidents par troubles de vigilance et cognition. </a:t>
            </a:r>
          </a:p>
          <a:p>
            <a:pPr lvl="1">
              <a:buBlip>
                <a:blip r:embed="rId7"/>
              </a:buBlip>
            </a:pPr>
            <a:r>
              <a:rPr lang="fr-FR" dirty="0"/>
              <a:t> surmortalité cardiaque et morts subites </a:t>
            </a:r>
          </a:p>
          <a:p>
            <a:pPr>
              <a:buBlip>
                <a:blip r:embed="rId7"/>
              </a:buBlip>
            </a:pPr>
            <a:r>
              <a:rPr lang="fr-FR" dirty="0"/>
              <a:t> Collectivement, </a:t>
            </a:r>
          </a:p>
          <a:p>
            <a:pPr lvl="1">
              <a:buBlip>
                <a:blip r:embed="rId7"/>
              </a:buBlip>
            </a:pPr>
            <a:r>
              <a:rPr lang="fr-FR" dirty="0"/>
              <a:t> risques de blessure lors d’accidents de travail ou de trajets </a:t>
            </a:r>
          </a:p>
          <a:p>
            <a:pPr lvl="1">
              <a:buBlip>
                <a:blip r:embed="rId7"/>
              </a:buBlip>
            </a:pPr>
            <a:r>
              <a:rPr lang="fr-FR" dirty="0"/>
              <a:t> pertes de performance et de productivité </a:t>
            </a: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/>
              <a:t>dommages économiques  </a:t>
            </a:r>
          </a:p>
          <a:p>
            <a:pPr marL="457200" lvl="1" indent="0" algn="r">
              <a:buNone/>
            </a:pPr>
            <a:r>
              <a:rPr lang="fr-FR" sz="1400" dirty="0">
                <a:solidFill>
                  <a:srgbClr val="7F7F7F"/>
                </a:solidFill>
              </a:rPr>
              <a:t>(</a:t>
            </a:r>
            <a:r>
              <a:rPr lang="fr-FR" sz="1400" dirty="0" err="1">
                <a:solidFill>
                  <a:srgbClr val="7F7F7F"/>
                </a:solidFill>
              </a:rPr>
              <a:t>Razvodovsky</a:t>
            </a:r>
            <a:r>
              <a:rPr lang="fr-FR" sz="1400" dirty="0">
                <a:solidFill>
                  <a:srgbClr val="7F7F7F"/>
                </a:solidFill>
              </a:rPr>
              <a:t>, 2021; Wiese et al., 2000)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  <p:pic>
        <p:nvPicPr>
          <p:cNvPr id="6" name="Picture 4" descr="Addiction  - Faut-il médicaliser la gueule de bois ?">
            <a:extLst>
              <a:ext uri="{FF2B5EF4-FFF2-40B4-BE49-F238E27FC236}">
                <a16:creationId xmlns:a16="http://schemas.microsoft.com/office/drawing/2014/main" id="{BFA98FD2-02E8-E3A6-7A99-68D6D08F25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3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15" b="12496"/>
          <a:stretch/>
        </p:blipFill>
        <p:spPr bwMode="auto">
          <a:xfrm>
            <a:off x="8937606" y="1"/>
            <a:ext cx="3254394" cy="2174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503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 err="1">
                <a:latin typeface="Arial Rounded MT Bold" panose="020F0704030504030204" pitchFamily="34" charset="77"/>
              </a:rPr>
              <a:t>Veisalgie</a:t>
            </a:r>
            <a:endParaRPr lang="fr-FR" dirty="0">
              <a:latin typeface="Arial Rounded MT Bold" panose="020F0704030504030204" pitchFamily="34" charset="77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1135" y="1838131"/>
            <a:ext cx="11510865" cy="46587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3800" b="1" dirty="0"/>
              <a:t>Traitement préventif ou curatif</a:t>
            </a:r>
          </a:p>
          <a:p>
            <a:pPr>
              <a:buBlip>
                <a:blip r:embed="rId7"/>
              </a:buBlip>
            </a:pPr>
            <a:r>
              <a:rPr lang="fr-FR" sz="3200" dirty="0"/>
              <a:t>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 de traitement curatif ou préventif efficace </a:t>
            </a:r>
          </a:p>
          <a:p>
            <a:pPr lvl="1">
              <a:buBlip>
                <a:blip r:embed="rId7"/>
              </a:buBlip>
            </a:pPr>
            <a:r>
              <a:rPr lang="fr-FR" dirty="0"/>
              <a:t> </a:t>
            </a:r>
            <a:r>
              <a:rPr lang="fr-FR" sz="2800" dirty="0"/>
              <a:t>Malgré multiples recettes traditionnelles</a:t>
            </a:r>
            <a:r>
              <a:rPr lang="fr-FR" dirty="0"/>
              <a:t>			 </a:t>
            </a:r>
            <a:r>
              <a:rPr lang="fr-FR" sz="1600" dirty="0">
                <a:solidFill>
                  <a:srgbClr val="7F7F7F"/>
                </a:solidFill>
              </a:rPr>
              <a:t>(</a:t>
            </a:r>
            <a:r>
              <a:rPr lang="fr-FR" sz="1600" dirty="0" err="1">
                <a:solidFill>
                  <a:srgbClr val="7F7F7F"/>
                </a:solidFill>
              </a:rPr>
              <a:t>Mackus</a:t>
            </a:r>
            <a:r>
              <a:rPr lang="fr-FR" sz="1600" dirty="0">
                <a:solidFill>
                  <a:srgbClr val="7F7F7F"/>
                </a:solidFill>
              </a:rPr>
              <a:t> et al., 2018).</a:t>
            </a:r>
          </a:p>
          <a:p>
            <a:pPr>
              <a:buBlip>
                <a:blip r:embed="rId7"/>
              </a:buBlip>
            </a:pPr>
            <a:r>
              <a:rPr lang="fr-FR" sz="3200" dirty="0"/>
              <a:t> </a:t>
            </a:r>
            <a:r>
              <a:rPr lang="fr-FR" sz="3200" b="1" dirty="0"/>
              <a:t>L’alcool n’est pas un traitement (ni le cannabis) </a:t>
            </a:r>
          </a:p>
          <a:p>
            <a:pPr>
              <a:buBlip>
                <a:blip r:embed="rId7"/>
              </a:buBlip>
            </a:pPr>
            <a:r>
              <a:rPr lang="fr-FR" sz="3200" dirty="0"/>
              <a:t> AINS ou aspirine </a:t>
            </a:r>
          </a:p>
          <a:p>
            <a:pPr lvl="1">
              <a:buBlip>
                <a:blip r:embed="rId7"/>
              </a:buBlip>
            </a:pPr>
            <a:r>
              <a:rPr lang="fr-FR" sz="2800" dirty="0"/>
              <a:t> peu efficaces hormis sur céphalées </a:t>
            </a:r>
          </a:p>
          <a:p>
            <a:pPr lvl="1">
              <a:buBlip>
                <a:blip r:embed="rId7"/>
              </a:buBlip>
            </a:pPr>
            <a:r>
              <a:rPr lang="fr-FR" sz="2800" dirty="0"/>
              <a:t> </a:t>
            </a:r>
            <a:r>
              <a:rPr lang="fr-FR" sz="2800" dirty="0" err="1"/>
              <a:t>sur-risque</a:t>
            </a:r>
            <a:r>
              <a:rPr lang="fr-FR" sz="2800" dirty="0"/>
              <a:t> de gastro-toxicité cumulée à l’alcool</a:t>
            </a:r>
          </a:p>
          <a:p>
            <a:pPr>
              <a:buBlip>
                <a:blip r:embed="rId7"/>
              </a:buBlip>
            </a:pPr>
            <a:r>
              <a:rPr lang="fr-FR" sz="3200" dirty="0"/>
              <a:t> </a:t>
            </a:r>
            <a:r>
              <a:rPr lang="fr-FR" sz="3200" b="1" dirty="0"/>
              <a:t>Consensus</a:t>
            </a:r>
            <a:r>
              <a:rPr lang="fr-FR" sz="3200" dirty="0"/>
              <a:t> pour proposer de </a:t>
            </a:r>
          </a:p>
          <a:p>
            <a:pPr lvl="1">
              <a:buBlip>
                <a:blip r:embed="rId7"/>
              </a:buBlip>
            </a:pPr>
            <a:r>
              <a:rPr lang="fr-FR" sz="2800" dirty="0"/>
              <a:t> se réhydrater avec des boissons non alcooliques, </a:t>
            </a:r>
          </a:p>
          <a:p>
            <a:pPr lvl="1">
              <a:buBlip>
                <a:blip r:embed="rId7"/>
              </a:buBlip>
            </a:pPr>
            <a:r>
              <a:rPr lang="fr-FR" sz="2800" dirty="0"/>
              <a:t> manger modérément… </a:t>
            </a:r>
          </a:p>
          <a:p>
            <a:pPr lvl="1">
              <a:buBlip>
                <a:blip r:embed="rId7"/>
              </a:buBlip>
            </a:pPr>
            <a:r>
              <a:rPr lang="fr-FR" sz="2800" dirty="0"/>
              <a:t> doute effets préventifs de vit B6 ou curatifs de fruits, champignons ou herbes </a:t>
            </a:r>
            <a:r>
              <a:rPr lang="fr-FR" sz="2600" dirty="0"/>
              <a:t>					</a:t>
            </a:r>
            <a:r>
              <a:rPr lang="fr-FR" sz="1500" dirty="0">
                <a:solidFill>
                  <a:srgbClr val="7F7F7F"/>
                </a:solidFill>
              </a:rPr>
              <a:t>(Menecier, 2022).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  <p:pic>
        <p:nvPicPr>
          <p:cNvPr id="6" name="Picture 4" descr="Addiction  - Faut-il médicaliser la gueule de bois ?">
            <a:extLst>
              <a:ext uri="{FF2B5EF4-FFF2-40B4-BE49-F238E27FC236}">
                <a16:creationId xmlns:a16="http://schemas.microsoft.com/office/drawing/2014/main" id="{02215FD9-C6DF-DA9D-5C0C-D9D82DB01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3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15" b="12496"/>
          <a:stretch/>
        </p:blipFill>
        <p:spPr bwMode="auto">
          <a:xfrm>
            <a:off x="8937606" y="1"/>
            <a:ext cx="3254394" cy="2174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5036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>
                <a:latin typeface="Arial Rounded MT Bold" panose="020F0704030504030204" pitchFamily="34" charset="77"/>
              </a:rPr>
              <a:t>Ivresses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2168434"/>
            <a:ext cx="11269133" cy="44725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4300" b="1" dirty="0"/>
              <a:t>Ivresses alcooliques</a:t>
            </a:r>
          </a:p>
          <a:p>
            <a:pPr>
              <a:buBlip>
                <a:blip r:embed="rId7"/>
              </a:buBlip>
            </a:pPr>
            <a:r>
              <a:rPr lang="fr-FR" sz="3600" dirty="0"/>
              <a:t> </a:t>
            </a:r>
            <a:r>
              <a:rPr lang="fr-FR" sz="3400" dirty="0"/>
              <a:t>Expression clinique de l’IEA : l’intention d’ivresse est centrale dans l’IEA </a:t>
            </a:r>
            <a:r>
              <a:rPr lang="fr-FR" sz="2000" dirty="0">
                <a:solidFill>
                  <a:srgbClr val="7F7F7F"/>
                </a:solidFill>
              </a:rPr>
              <a:t>(Menecier, 2022)</a:t>
            </a:r>
          </a:p>
          <a:p>
            <a:pPr marL="0" indent="0">
              <a:buNone/>
            </a:pPr>
            <a:r>
              <a:rPr lang="fr-FR" sz="4300" b="1" dirty="0"/>
              <a:t>Parler d’ivresse</a:t>
            </a:r>
          </a:p>
          <a:p>
            <a:pPr>
              <a:buBlip>
                <a:blip r:embed="rId7"/>
              </a:buBlip>
            </a:pPr>
            <a:r>
              <a:rPr lang="fr-FR" sz="3600" dirty="0"/>
              <a:t> </a:t>
            </a:r>
            <a:r>
              <a:rPr lang="fr-FR" sz="3400" dirty="0"/>
              <a:t>Après temps infraclinique, phase d’excitation puis de sommeil: clinique IEA </a:t>
            </a:r>
            <a:r>
              <a:rPr lang="fr-FR" sz="2000" dirty="0">
                <a:solidFill>
                  <a:srgbClr val="7F7F7F"/>
                </a:solidFill>
              </a:rPr>
              <a:t>(Fouquet, 1994) </a:t>
            </a:r>
            <a:endParaRPr lang="fr-FR" sz="2000" dirty="0"/>
          </a:p>
          <a:p>
            <a:pPr>
              <a:buBlip>
                <a:blip r:embed="rId7"/>
              </a:buBlip>
            </a:pPr>
            <a:r>
              <a:rPr lang="fr-FR" sz="3200" dirty="0"/>
              <a:t> </a:t>
            </a:r>
            <a:r>
              <a:rPr lang="fr-FR" sz="3400" dirty="0"/>
              <a:t>Approche psychodynamique : occasion d’énoncer ce qui est tu, conflit ou souffrance</a:t>
            </a:r>
          </a:p>
          <a:p>
            <a:pPr>
              <a:buBlip>
                <a:blip r:embed="rId7"/>
              </a:buBlip>
            </a:pPr>
            <a:r>
              <a:rPr lang="fr-FR" sz="3400" dirty="0"/>
              <a:t> Réalité à ne pas diaboliser (abord hygiéniste sanitaire), ni banaliser.</a:t>
            </a:r>
            <a:r>
              <a:rPr lang="fr-FR" sz="2000" dirty="0">
                <a:solidFill>
                  <a:srgbClr val="7F7F7F"/>
                </a:solidFill>
              </a:rPr>
              <a:t> (Gonnet, 2003; Menecier, 2022)</a:t>
            </a:r>
            <a:endParaRPr lang="fr-FR" sz="3400" dirty="0"/>
          </a:p>
          <a:p>
            <a:pPr marL="0" indent="0">
              <a:buNone/>
            </a:pPr>
            <a:r>
              <a:rPr lang="fr-FR" sz="4300" b="1" dirty="0" err="1"/>
              <a:t>Ivreté</a:t>
            </a:r>
            <a:r>
              <a:rPr lang="fr-FR" sz="4300" b="1" dirty="0"/>
              <a:t>  : </a:t>
            </a:r>
            <a:r>
              <a:rPr lang="fr-FR" sz="3400" dirty="0"/>
              <a:t>notion ancienne, entre ivresse et sobriété</a:t>
            </a:r>
          </a:p>
          <a:p>
            <a:pPr>
              <a:buBlip>
                <a:blip r:embed="rId7"/>
              </a:buBlip>
            </a:pPr>
            <a:r>
              <a:rPr lang="fr-FR" sz="3300" dirty="0"/>
              <a:t> Etat intermédiaire de griserie ébrieuse, socialement toléré. </a:t>
            </a:r>
          </a:p>
          <a:p>
            <a:pPr>
              <a:buBlip>
                <a:blip r:embed="rId7"/>
              </a:buBlip>
            </a:pPr>
            <a:r>
              <a:rPr lang="fr-FR" sz="3300" dirty="0"/>
              <a:t> Ivresse socialement admise et encadrée, culturellement intégrée </a:t>
            </a:r>
            <a:r>
              <a:rPr lang="fr-FR" sz="2000" dirty="0">
                <a:solidFill>
                  <a:srgbClr val="7F7F7F"/>
                </a:solidFill>
              </a:rPr>
              <a:t>(Gonnet, 2003)</a:t>
            </a:r>
          </a:p>
          <a:p>
            <a:pPr>
              <a:buBlip>
                <a:blip r:embed="rId7"/>
              </a:buBlip>
            </a:pPr>
            <a:r>
              <a:rPr lang="fr-FR" sz="3300" dirty="0"/>
              <a:t> Eviter interdit social IEA (prohibitionniste) vers réduction des risques et de dommages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95037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76C2544-63EF-88FB-2C5D-B540C59AE27F}"/>
              </a:ext>
            </a:extLst>
          </p:cNvPr>
          <p:cNvSpPr txBox="1"/>
          <p:nvPr/>
        </p:nvSpPr>
        <p:spPr>
          <a:xfrm>
            <a:off x="6096000" y="2046401"/>
            <a:ext cx="613083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700" dirty="0">
                <a:solidFill>
                  <a:schemeClr val="bg1">
                    <a:lumMod val="75000"/>
                  </a:schemeClr>
                </a:solidFill>
              </a:rPr>
              <a:t>Par Michel-Ange </a:t>
            </a:r>
            <a:r>
              <a:rPr lang="fr-FR" sz="700" dirty="0" err="1">
                <a:solidFill>
                  <a:schemeClr val="bg1">
                    <a:lumMod val="75000"/>
                  </a:schemeClr>
                </a:solidFill>
              </a:rPr>
              <a:t>Buronarroti</a:t>
            </a:r>
            <a:r>
              <a:rPr lang="fr-FR" sz="700" dirty="0">
                <a:solidFill>
                  <a:schemeClr val="bg1">
                    <a:lumMod val="75000"/>
                  </a:schemeClr>
                </a:solidFill>
              </a:rPr>
              <a:t> — Voûte de la chapelle Sixtine, Domaine public, https://commons.wikimedia.org/w/index.php?curid=10107141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83197CE-D219-C0D5-CE77-65242222F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65" b="27492"/>
          <a:stretch/>
        </p:blipFill>
        <p:spPr bwMode="auto">
          <a:xfrm>
            <a:off x="4467497" y="0"/>
            <a:ext cx="7759337" cy="2046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3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199" y="365125"/>
            <a:ext cx="11091333" cy="1325563"/>
          </a:xfrm>
        </p:spPr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>
                <a:latin typeface="Arial Rounded MT Bold" panose="020F0704030504030204" pitchFamily="34" charset="77"/>
              </a:rPr>
              <a:t>Discours du lendemain de l’ivresse -1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811383"/>
            <a:ext cx="10808854" cy="4829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000" b="1" dirty="0"/>
              <a:t>Espace de dialogue </a:t>
            </a:r>
            <a:r>
              <a:rPr lang="fr-FR" sz="3000" dirty="0"/>
              <a:t>autour de l’alcool et son mésusage </a:t>
            </a:r>
          </a:p>
          <a:p>
            <a:pPr>
              <a:buBlip>
                <a:blip r:embed="rId7"/>
              </a:buBlip>
            </a:pPr>
            <a:r>
              <a:rPr lang="fr-FR" dirty="0"/>
              <a:t> </a:t>
            </a:r>
            <a:r>
              <a:rPr lang="fr-FR" b="1" dirty="0"/>
              <a:t>Après dégrisement </a:t>
            </a:r>
            <a:r>
              <a:rPr lang="fr-FR" dirty="0"/>
              <a:t>chaque patient doit pouvoir bénéficier </a:t>
            </a:r>
          </a:p>
          <a:p>
            <a:pPr lvl="1">
              <a:buBlip>
                <a:blip r:embed="rId7"/>
              </a:buBlip>
            </a:pPr>
            <a:r>
              <a:rPr lang="fr-FR" dirty="0"/>
              <a:t> d’une intervention autour de sa consommation d’alcool </a:t>
            </a:r>
            <a:r>
              <a:rPr lang="fr-FR" sz="1400" dirty="0">
                <a:solidFill>
                  <a:srgbClr val="7F7F7F"/>
                </a:solidFill>
              </a:rPr>
              <a:t>(</a:t>
            </a:r>
            <a:r>
              <a:rPr lang="fr-FR" sz="1400" dirty="0" err="1">
                <a:solidFill>
                  <a:srgbClr val="7F7F7F"/>
                </a:solidFill>
              </a:rPr>
              <a:t>Leveau</a:t>
            </a:r>
            <a:r>
              <a:rPr lang="fr-FR" sz="1400" dirty="0">
                <a:solidFill>
                  <a:srgbClr val="7F7F7F"/>
                </a:solidFill>
              </a:rPr>
              <a:t>, 2022), </a:t>
            </a:r>
          </a:p>
          <a:p>
            <a:pPr lvl="1">
              <a:buBlip>
                <a:blip r:embed="rId7"/>
              </a:buBlip>
            </a:pPr>
            <a:r>
              <a:rPr lang="fr-FR" dirty="0"/>
              <a:t> afin d’objectiver le mésusage d’alcool, d’informer le patient et l’orienter si besoin en conséquence </a:t>
            </a:r>
            <a:r>
              <a:rPr lang="fr-FR" sz="1400" dirty="0">
                <a:solidFill>
                  <a:srgbClr val="7F7F7F"/>
                </a:solidFill>
              </a:rPr>
              <a:t>(ANAES, 2001).</a:t>
            </a:r>
          </a:p>
          <a:p>
            <a:pPr>
              <a:buBlip>
                <a:blip r:embed="rId7"/>
              </a:buBlip>
            </a:pPr>
            <a:r>
              <a:rPr lang="fr-FR" dirty="0"/>
              <a:t> Evaluer la relation à l’alcool au-delà gestion médicale de l’IEA </a:t>
            </a:r>
          </a:p>
          <a:p>
            <a:pPr lvl="1">
              <a:buBlip>
                <a:blip r:embed="rId7"/>
              </a:buBlip>
            </a:pPr>
            <a:r>
              <a:rPr lang="fr-FR" dirty="0"/>
              <a:t> Alcoologie puis Addictologie de liaison : ELSA </a:t>
            </a:r>
            <a:r>
              <a:rPr lang="fr-FR" sz="1400" dirty="0">
                <a:solidFill>
                  <a:srgbClr val="7F7F7F"/>
                </a:solidFill>
              </a:rPr>
              <a:t>(</a:t>
            </a:r>
            <a:r>
              <a:rPr lang="fr-FR" sz="1400" dirty="0" err="1">
                <a:solidFill>
                  <a:srgbClr val="7F7F7F"/>
                </a:solidFill>
              </a:rPr>
              <a:t>Rotheval</a:t>
            </a:r>
            <a:r>
              <a:rPr lang="fr-FR" sz="1400" dirty="0">
                <a:solidFill>
                  <a:srgbClr val="7F7F7F"/>
                </a:solidFill>
              </a:rPr>
              <a:t> et al., 2008), </a:t>
            </a:r>
          </a:p>
          <a:p>
            <a:pPr lvl="1">
              <a:buBlip>
                <a:blip r:embed="rId7"/>
              </a:buBlip>
            </a:pPr>
            <a:r>
              <a:rPr lang="fr-FR" dirty="0"/>
              <a:t> Actualisation conférence de consensus  SFMU « L’ivresse éthylique aiguë aux urgences » depuis 1992 </a:t>
            </a:r>
            <a:r>
              <a:rPr lang="fr-FR" sz="1400" dirty="0">
                <a:solidFill>
                  <a:srgbClr val="7F7F7F"/>
                </a:solidFill>
              </a:rPr>
              <a:t>(Sureau et al., 2006) </a:t>
            </a:r>
          </a:p>
          <a:p>
            <a:pPr lvl="1">
              <a:buBlip>
                <a:blip r:embed="rId7"/>
              </a:buBlip>
            </a:pPr>
            <a:r>
              <a:rPr lang="fr-FR" dirty="0"/>
              <a:t> Recommandations ANAES pour la pratique clinique de 2001 </a:t>
            </a:r>
            <a:r>
              <a:rPr lang="fr-FR" sz="1400" dirty="0">
                <a:solidFill>
                  <a:srgbClr val="7F7F7F"/>
                </a:solidFill>
              </a:rPr>
              <a:t>(ANAES, 2001).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78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199" y="365125"/>
            <a:ext cx="11142133" cy="1325563"/>
          </a:xfrm>
        </p:spPr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>
                <a:latin typeface="Arial Rounded MT Bold" panose="020F0704030504030204" pitchFamily="34" charset="77"/>
              </a:rPr>
              <a:t>Discours du lendemain de l’ivresse -2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2194560"/>
            <a:ext cx="10808854" cy="4446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000" b="1" dirty="0"/>
              <a:t>Parler d’alcool</a:t>
            </a:r>
            <a:endParaRPr lang="fr-FR" sz="3000" dirty="0"/>
          </a:p>
          <a:p>
            <a:pPr>
              <a:buBlip>
                <a:blip r:embed="rId7"/>
              </a:buBlip>
            </a:pPr>
            <a:r>
              <a:rPr lang="fr-FR" dirty="0"/>
              <a:t> Met en lien les conséquences de l’IEA avec les consommations, évalue les consommations ou addictions associées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r-FR" sz="1400" dirty="0" err="1">
                <a:solidFill>
                  <a:schemeClr val="bg1">
                    <a:lumMod val="50000"/>
                  </a:schemeClr>
                </a:solidFill>
              </a:rPr>
              <a:t>Rotheval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 et al., 2008). </a:t>
            </a:r>
            <a:endParaRPr lang="fr-FR" sz="32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Blip>
                <a:blip r:embed="rId7"/>
              </a:buBlip>
            </a:pPr>
            <a:r>
              <a:rPr lang="fr-FR" dirty="0"/>
              <a:t> Prévient la répétition d’IEA délétères ou hospitalisées </a:t>
            </a:r>
          </a:p>
          <a:p>
            <a:pPr>
              <a:buBlip>
                <a:blip r:embed="rId7"/>
              </a:buBlip>
            </a:pPr>
            <a:r>
              <a:rPr lang="fr-FR" dirty="0"/>
              <a:t> Evalue les ressources et motivations de changer les consommations</a:t>
            </a:r>
          </a:p>
          <a:p>
            <a:pPr>
              <a:buBlip>
                <a:blip r:embed="rId7"/>
              </a:buBlip>
            </a:pPr>
            <a:r>
              <a:rPr lang="fr-FR" dirty="0"/>
              <a:t> Tirer profit de ce moment de remise en question </a:t>
            </a:r>
          </a:p>
          <a:p>
            <a:pPr marL="0" indent="0">
              <a:buNone/>
            </a:pPr>
            <a:r>
              <a:rPr lang="fr-FR" dirty="0"/>
              <a:t>	propice à un renfort de compétences psychosociales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</a:rPr>
              <a:t>(Menecier et al., 2008). 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75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sp>
        <p:nvSpPr>
          <p:cNvPr id="7" name="Parchemin : horizontal 6">
            <a:extLst>
              <a:ext uri="{FF2B5EF4-FFF2-40B4-BE49-F238E27FC236}">
                <a16:creationId xmlns:a16="http://schemas.microsoft.com/office/drawing/2014/main" id="{AEA10E46-45DB-F7CB-2225-D63A9E40F5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0982" y="940526"/>
            <a:ext cx="11564210" cy="5634445"/>
          </a:xfrm>
          <a:prstGeom prst="horizontalScroll">
            <a:avLst>
              <a:gd name="adj" fmla="val 8062"/>
            </a:avLst>
          </a:prstGeom>
          <a:gradFill flip="none" rotWithShape="1">
            <a:gsLst>
              <a:gs pos="0">
                <a:srgbClr val="EACB9C">
                  <a:tint val="66000"/>
                  <a:satMod val="160000"/>
                </a:srgbClr>
              </a:gs>
              <a:gs pos="50000">
                <a:srgbClr val="EACB9C">
                  <a:tint val="44500"/>
                  <a:satMod val="160000"/>
                </a:srgbClr>
              </a:gs>
              <a:gs pos="100000">
                <a:srgbClr val="EACB9C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10"/>
              </a:buBlip>
            </a:pPr>
            <a:r>
              <a:rPr lang="fr-FR" dirty="0">
                <a:latin typeface="Arial Rounded MT Bold" panose="020F0704030504030204" pitchFamily="34" charset="77"/>
              </a:rPr>
              <a:t>Recommandations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838200" y="1532709"/>
            <a:ext cx="10979331" cy="4649015"/>
          </a:xfrm>
        </p:spPr>
        <p:txBody>
          <a:bodyPr>
            <a:noAutofit/>
          </a:bodyPr>
          <a:lstStyle/>
          <a:p>
            <a:pPr marL="269875" indent="-269875">
              <a:buBlip>
                <a:blip r:embed="rId11"/>
              </a:buBlip>
              <a:tabLst>
                <a:tab pos="87313" algn="l"/>
              </a:tabLst>
            </a:pPr>
            <a:r>
              <a:rPr lang="fr-FR" sz="2200" i="1" dirty="0"/>
              <a:t>L’IEA résulte d’une </a:t>
            </a:r>
            <a:r>
              <a:rPr lang="fr-FR" sz="2200" b="1" i="1" dirty="0"/>
              <a:t>consommation importante et inhabituelle d’alcool </a:t>
            </a:r>
            <a:r>
              <a:rPr lang="fr-FR" sz="2200" i="1" dirty="0"/>
              <a:t>à type d’API (ou binge-</a:t>
            </a:r>
            <a:r>
              <a:rPr lang="fr-FR" sz="2200" i="1" dirty="0" err="1"/>
              <a:t>drinking</a:t>
            </a:r>
            <a:r>
              <a:rPr lang="fr-FR" sz="2200" i="1" dirty="0"/>
              <a:t>), source d’ivresse alcoolique.</a:t>
            </a:r>
          </a:p>
          <a:p>
            <a:pPr marL="269875" indent="-269875">
              <a:buBlip>
                <a:blip r:embed="rId11"/>
              </a:buBlip>
              <a:tabLst>
                <a:tab pos="87313" algn="l"/>
              </a:tabLst>
            </a:pPr>
            <a:r>
              <a:rPr lang="fr-FR" sz="2200" i="1" dirty="0"/>
              <a:t> L’IEA est un </a:t>
            </a:r>
            <a:r>
              <a:rPr lang="fr-FR" sz="2200" b="1" i="1" dirty="0"/>
              <a:t>diagnostic d’élimination </a:t>
            </a:r>
            <a:r>
              <a:rPr lang="fr-FR" sz="2200" i="1" dirty="0"/>
              <a:t>en urgence, pour lequel un dosage d’alcoolémie est hautement souhaitable, au moins en milieu hospitalier.</a:t>
            </a:r>
          </a:p>
          <a:p>
            <a:pPr marL="269875" indent="-269875">
              <a:buBlip>
                <a:blip r:embed="rId11"/>
              </a:buBlip>
              <a:tabLst>
                <a:tab pos="87313" algn="l"/>
              </a:tabLst>
            </a:pPr>
            <a:r>
              <a:rPr lang="fr-FR" sz="2200" i="1" dirty="0"/>
              <a:t>Une </a:t>
            </a:r>
            <a:r>
              <a:rPr lang="fr-FR" sz="2200" b="1" i="1" dirty="0"/>
              <a:t>recherche systématique d’intoxication associée </a:t>
            </a:r>
            <a:r>
              <a:rPr lang="fr-FR" sz="2200" i="1" dirty="0"/>
              <a:t>(hédonique ou suicidaire) est requise.</a:t>
            </a:r>
          </a:p>
          <a:p>
            <a:pPr marL="269875" indent="-269875">
              <a:buBlip>
                <a:blip r:embed="rId11"/>
              </a:buBlip>
              <a:tabLst>
                <a:tab pos="87313" algn="l"/>
              </a:tabLst>
            </a:pPr>
            <a:r>
              <a:rPr lang="fr-FR" sz="2200" i="1" dirty="0"/>
              <a:t>Un </a:t>
            </a:r>
            <a:r>
              <a:rPr lang="fr-FR" sz="2200" b="1" i="1" dirty="0"/>
              <a:t>diagnostic positif, différentiel et de complications</a:t>
            </a:r>
            <a:r>
              <a:rPr lang="fr-FR" sz="2200" i="1" dirty="0"/>
              <a:t>/comorbidités est nécessaire.</a:t>
            </a:r>
          </a:p>
          <a:p>
            <a:pPr marL="269875" indent="-269875">
              <a:buBlip>
                <a:blip r:embed="rId11"/>
              </a:buBlip>
              <a:tabLst>
                <a:tab pos="87313" algn="l"/>
              </a:tabLst>
            </a:pPr>
            <a:r>
              <a:rPr lang="fr-FR" sz="2200" b="1" i="1" dirty="0"/>
              <a:t>Traitement symptomatique</a:t>
            </a:r>
            <a:r>
              <a:rPr lang="fr-FR" sz="2200" i="1" dirty="0"/>
              <a:t>, avec gestion de la </a:t>
            </a:r>
            <a:r>
              <a:rPr lang="fr-FR" sz="2200" i="1" dirty="0" err="1"/>
              <a:t>veisalgie</a:t>
            </a:r>
            <a:r>
              <a:rPr lang="fr-FR" sz="2200" i="1" dirty="0"/>
              <a:t>, surveillance jusqu’à récupération somato-psychique, traitement de complications et prévention d’un sevrage alcoolique</a:t>
            </a:r>
          </a:p>
          <a:p>
            <a:pPr marL="269875" indent="-269875">
              <a:buBlip>
                <a:blip r:embed="rId11"/>
              </a:buBlip>
              <a:tabLst>
                <a:tab pos="87313" algn="l"/>
              </a:tabLst>
            </a:pPr>
            <a:r>
              <a:rPr lang="fr-FR" sz="2200" i="1" dirty="0"/>
              <a:t>La </a:t>
            </a:r>
            <a:r>
              <a:rPr lang="fr-FR" sz="2200" b="1" i="1" dirty="0" err="1"/>
              <a:t>veisalgie</a:t>
            </a:r>
            <a:r>
              <a:rPr lang="fr-FR" sz="2200" i="1" dirty="0"/>
              <a:t> (gueule de bois) au-delà de l’inconfort est une </a:t>
            </a:r>
            <a:r>
              <a:rPr lang="fr-FR" sz="2200" b="1" i="1" dirty="0"/>
              <a:t>situation à risque </a:t>
            </a:r>
            <a:r>
              <a:rPr lang="fr-FR" sz="2200" i="1" dirty="0"/>
              <a:t>à connaitre pour le patient ou pour autrui, au-delà du retour à zéro de l’alcoolémie.  </a:t>
            </a:r>
          </a:p>
          <a:p>
            <a:pPr marL="269875" indent="-269875">
              <a:buBlip>
                <a:blip r:embed="rId11"/>
              </a:buBlip>
              <a:tabLst>
                <a:tab pos="87313" algn="l"/>
              </a:tabLst>
            </a:pPr>
            <a:r>
              <a:rPr lang="fr-FR" sz="2200" i="1" dirty="0"/>
              <a:t>Une </a:t>
            </a:r>
            <a:r>
              <a:rPr lang="fr-FR" sz="2200" b="1" i="1" dirty="0"/>
              <a:t>approche </a:t>
            </a:r>
            <a:r>
              <a:rPr lang="fr-FR" sz="2200" b="1" i="1" dirty="0" err="1"/>
              <a:t>alcoologique</a:t>
            </a:r>
            <a:r>
              <a:rPr lang="fr-FR" sz="2200" b="1" i="1" dirty="0"/>
              <a:t> </a:t>
            </a:r>
            <a:r>
              <a:rPr lang="fr-FR" sz="2200" i="1" dirty="0"/>
              <a:t>doit suivre le temps toxicologique : évaluation de la relation à l’alcool et discours du lendemain de l’ivresse telle une </a:t>
            </a:r>
            <a:r>
              <a:rPr lang="fr-FR" sz="2200" b="1" i="1" dirty="0"/>
              <a:t>intervention brève en addictologie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0342023-387E-464D-A12F-BF78603514EA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511567" y="1835864"/>
            <a:ext cx="46733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9688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>
                <a:latin typeface="Arial Rounded MT Bold" panose="020F0704030504030204" pitchFamily="34" charset="77"/>
              </a:rPr>
              <a:t>L’éthanol et les alcools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2141596"/>
            <a:ext cx="11231881" cy="4206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000" b="1" dirty="0"/>
              <a:t>alcool éthylique (C2H6O) </a:t>
            </a:r>
          </a:p>
          <a:p>
            <a:pPr>
              <a:buBlip>
                <a:blip r:embed="rId7"/>
              </a:buBlip>
            </a:pPr>
            <a:r>
              <a:rPr lang="fr-FR" sz="2600" b="1" dirty="0"/>
              <a:t> Produit </a:t>
            </a:r>
            <a:r>
              <a:rPr lang="fr-FR" sz="2600" b="1" i="1" dirty="0"/>
              <a:t>naturel</a:t>
            </a:r>
            <a:r>
              <a:rPr lang="fr-FR" sz="2600" b="1" dirty="0"/>
              <a:t> </a:t>
            </a:r>
            <a:r>
              <a:rPr lang="fr-FR" sz="2600" dirty="0"/>
              <a:t>issu sans intervention humaine </a:t>
            </a:r>
          </a:p>
          <a:p>
            <a:pPr lvl="1">
              <a:buBlip>
                <a:blip r:embed="rId7"/>
              </a:buBlip>
            </a:pPr>
            <a:r>
              <a:rPr lang="fr-FR" sz="2200" dirty="0"/>
              <a:t>par fermentation de sucres (fruits, céréales, miel) ou celluloses, anaérobie par des levures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fr-FR" sz="1200" dirty="0">
                <a:solidFill>
                  <a:srgbClr val="7F7F7F"/>
                </a:solidFill>
              </a:rPr>
              <a:t>(Dali-Youcef &amp; </a:t>
            </a:r>
            <a:r>
              <a:rPr lang="fr-FR" sz="1200" dirty="0" err="1">
                <a:solidFill>
                  <a:srgbClr val="7F7F7F"/>
                </a:solidFill>
              </a:rPr>
              <a:t>Schlienger</a:t>
            </a:r>
            <a:r>
              <a:rPr lang="fr-FR" sz="1200" dirty="0">
                <a:solidFill>
                  <a:srgbClr val="7F7F7F"/>
                </a:solidFill>
              </a:rPr>
              <a:t>, 2012; </a:t>
            </a:r>
            <a:r>
              <a:rPr lang="fr-FR" sz="1200" dirty="0" err="1">
                <a:solidFill>
                  <a:srgbClr val="7F7F7F"/>
                </a:solidFill>
              </a:rPr>
              <a:t>Goullé</a:t>
            </a:r>
            <a:r>
              <a:rPr lang="fr-FR" sz="1200" dirty="0">
                <a:solidFill>
                  <a:srgbClr val="7F7F7F"/>
                </a:solidFill>
              </a:rPr>
              <a:t> &amp; </a:t>
            </a:r>
            <a:r>
              <a:rPr lang="fr-FR" sz="1200" dirty="0" err="1">
                <a:solidFill>
                  <a:srgbClr val="7F7F7F"/>
                </a:solidFill>
              </a:rPr>
              <a:t>Guerbet</a:t>
            </a:r>
            <a:r>
              <a:rPr lang="fr-FR" sz="1200" dirty="0">
                <a:solidFill>
                  <a:srgbClr val="7F7F7F"/>
                </a:solidFill>
              </a:rPr>
              <a:t>, 2015).  </a:t>
            </a:r>
          </a:p>
          <a:p>
            <a:pPr>
              <a:buBlip>
                <a:blip r:embed="rId7"/>
              </a:buBlip>
            </a:pPr>
            <a:r>
              <a:rPr lang="fr-FR" sz="2400" b="1" dirty="0"/>
              <a:t> </a:t>
            </a:r>
            <a:r>
              <a:rPr lang="fr-FR" sz="2600" b="1" dirty="0"/>
              <a:t>Autres </a:t>
            </a:r>
            <a:r>
              <a:rPr lang="fr-FR" sz="2600" b="1" dirty="0" err="1"/>
              <a:t>monoalcools</a:t>
            </a:r>
            <a:r>
              <a:rPr lang="fr-FR" sz="2600" b="1" dirty="0"/>
              <a:t> : </a:t>
            </a:r>
            <a:r>
              <a:rPr lang="fr-FR" sz="2600" dirty="0"/>
              <a:t>tableaux cliniques d’intoxications aiguës voisins </a:t>
            </a:r>
          </a:p>
          <a:p>
            <a:pPr lvl="1">
              <a:buBlip>
                <a:blip r:embed="rId7"/>
              </a:buBlip>
            </a:pPr>
            <a:r>
              <a:rPr lang="fr-FR" sz="2800" dirty="0"/>
              <a:t> </a:t>
            </a:r>
            <a:r>
              <a:rPr lang="fr-F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Méthanol</a:t>
            </a:r>
            <a:r>
              <a:rPr lang="fr-FR" sz="2600" dirty="0"/>
              <a:t> : boissons artisanales, d’alcools frelatés </a:t>
            </a:r>
          </a:p>
          <a:p>
            <a:pPr marL="896938" lvl="1">
              <a:buFontTx/>
              <a:buChar char="-"/>
            </a:pPr>
            <a:r>
              <a:rPr lang="fr-FR" dirty="0"/>
              <a:t>le plus toxique des alcools, sur rétine, nerf optique + forte létalité </a:t>
            </a:r>
            <a:r>
              <a:rPr lang="fr-FR" sz="1400" dirty="0">
                <a:solidFill>
                  <a:srgbClr val="7F7F7F"/>
                </a:solidFill>
              </a:rPr>
              <a:t>(</a:t>
            </a:r>
            <a:r>
              <a:rPr lang="fr-FR" sz="1400" dirty="0" err="1">
                <a:solidFill>
                  <a:srgbClr val="7F7F7F"/>
                </a:solidFill>
              </a:rPr>
              <a:t>Seutin</a:t>
            </a:r>
            <a:r>
              <a:rPr lang="fr-FR" sz="1400" dirty="0">
                <a:solidFill>
                  <a:srgbClr val="7F7F7F"/>
                </a:solidFill>
              </a:rPr>
              <a:t> et al., 2015)</a:t>
            </a:r>
          </a:p>
          <a:p>
            <a:pPr lvl="1">
              <a:buBlip>
                <a:blip r:embed="rId7"/>
              </a:buBlip>
            </a:pPr>
            <a:r>
              <a:rPr lang="fr-FR" sz="2800" dirty="0"/>
              <a:t> </a:t>
            </a:r>
            <a:r>
              <a:rPr lang="fr-FR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Propanol</a:t>
            </a:r>
            <a:r>
              <a:rPr lang="fr-FR" sz="2600" dirty="0"/>
              <a:t> (alcool isopropylique) </a:t>
            </a:r>
          </a:p>
          <a:p>
            <a:pPr marL="896938" lvl="1">
              <a:buFontTx/>
              <a:buChar char="-"/>
            </a:pPr>
            <a:r>
              <a:rPr lang="fr-FR" dirty="0"/>
              <a:t>désinfectant pour la peau ++ depuis la crise Covid-19 : SHA  (70°) </a:t>
            </a:r>
            <a:r>
              <a:rPr lang="fr-FR" sz="1400" dirty="0">
                <a:solidFill>
                  <a:srgbClr val="7F7F7F"/>
                </a:solidFill>
              </a:rPr>
              <a:t>(</a:t>
            </a:r>
            <a:r>
              <a:rPr lang="fr-FR" sz="1400" dirty="0" err="1">
                <a:solidFill>
                  <a:srgbClr val="7F7F7F"/>
                </a:solidFill>
              </a:rPr>
              <a:t>Megarbane</a:t>
            </a:r>
            <a:r>
              <a:rPr lang="fr-FR" sz="1400" dirty="0">
                <a:solidFill>
                  <a:srgbClr val="7F7F7F"/>
                </a:solidFill>
              </a:rPr>
              <a:t> et al., 2001)</a:t>
            </a:r>
            <a:endParaRPr lang="fr-FR" sz="1100" dirty="0">
              <a:solidFill>
                <a:srgbClr val="7F7F7F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  <p:pic>
        <p:nvPicPr>
          <p:cNvPr id="1026" name="Picture 2" descr="\\macdom.lan\HomeUser\INFO\pamenecier\Downloads\ethanol-1094992_128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35076" y="141541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54290" y="1941541"/>
            <a:ext cx="402890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dirty="0">
                <a:solidFill>
                  <a:schemeClr val="bg1">
                    <a:lumMod val="75000"/>
                  </a:schemeClr>
                </a:solidFill>
              </a:rPr>
              <a:t>https://pixabay.com/fr/illustrations/%C3%A9thanol-de-lalcool-mol%C3%A9cule-3d-1094992/</a:t>
            </a:r>
          </a:p>
        </p:txBody>
      </p:sp>
    </p:spTree>
    <p:extLst>
      <p:ext uri="{BB962C8B-B14F-4D97-AF65-F5344CB8AC3E}">
        <p14:creationId xmlns:p14="http://schemas.microsoft.com/office/powerpoint/2010/main" val="28163254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38200" y="2534194"/>
            <a:ext cx="4673367" cy="3642768"/>
          </a:xfrm>
        </p:spPr>
        <p:txBody>
          <a:bodyPr>
            <a:normAutofit/>
          </a:bodyPr>
          <a:lstStyle/>
          <a:p>
            <a:pPr>
              <a:buBlip>
                <a:blip r:embed="rId7"/>
              </a:buBlip>
            </a:pPr>
            <a:r>
              <a:rPr lang="fr-FR" dirty="0"/>
              <a:t>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Pascal Menecier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Delphine Lefranc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Loetitia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Rotheval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fr-FR" dirty="0"/>
          </a:p>
          <a:p>
            <a:pPr>
              <a:buBlip>
                <a:blip r:embed="rId7"/>
              </a:buBlip>
            </a:pPr>
            <a:r>
              <a:rPr lang="fr-FR" i="1" dirty="0"/>
              <a:t> Lien vers la fiche complète</a:t>
            </a:r>
          </a:p>
          <a:p>
            <a:pPr>
              <a:buBlip>
                <a:blip r:embed="rId7"/>
              </a:buBlip>
            </a:pPr>
            <a:r>
              <a:rPr lang="fr-FR" i="1" dirty="0"/>
              <a:t> Liens utiles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2"/>
            <a:ext cx="1254710" cy="834887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0342023-387E-464D-A12F-BF78603514EA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511567" y="1835864"/>
            <a:ext cx="46733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7F829D9-77DB-1544-9885-5FB5244F1C2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68" y="130621"/>
            <a:ext cx="8747197" cy="1380127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DE1D9BB-33F4-4135-DAB9-51C253870F4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606" t="14445" r="4569" b="4722"/>
          <a:stretch/>
        </p:blipFill>
        <p:spPr>
          <a:xfrm>
            <a:off x="7324997" y="1489526"/>
            <a:ext cx="3479334" cy="4687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5ABCAAA-6DCB-9CF8-3E84-B814480DAF33}"/>
              </a:ext>
            </a:extLst>
          </p:cNvPr>
          <p:cNvSpPr txBox="1"/>
          <p:nvPr/>
        </p:nvSpPr>
        <p:spPr>
          <a:xfrm>
            <a:off x="7124700" y="6222164"/>
            <a:ext cx="342029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700" dirty="0">
                <a:solidFill>
                  <a:schemeClr val="bg1">
                    <a:lumMod val="75000"/>
                  </a:schemeClr>
                </a:solidFill>
              </a:rPr>
              <a:t>https://pixabay.com/fr/photos/cocktail-verre-%C3%A0-vin-anneau-2684866/</a:t>
            </a:r>
          </a:p>
        </p:txBody>
      </p:sp>
    </p:spTree>
    <p:extLst>
      <p:ext uri="{BB962C8B-B14F-4D97-AF65-F5344CB8AC3E}">
        <p14:creationId xmlns:p14="http://schemas.microsoft.com/office/powerpoint/2010/main" val="2933120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>
                <a:latin typeface="Arial Rounded MT Bold" panose="020F0704030504030204" pitchFamily="34" charset="77"/>
              </a:rPr>
              <a:t>Ethanol : physico-chimie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1802674"/>
            <a:ext cx="11155300" cy="4379051"/>
          </a:xfrm>
        </p:spPr>
        <p:txBody>
          <a:bodyPr>
            <a:normAutofit fontScale="92500"/>
          </a:bodyPr>
          <a:lstStyle/>
          <a:p>
            <a:pPr>
              <a:buBlip>
                <a:blip r:embed="rId7"/>
              </a:buBlip>
            </a:pPr>
            <a:r>
              <a:rPr lang="fr-FR" sz="3200" b="1" dirty="0"/>
              <a:t> Petite molécule </a:t>
            </a:r>
            <a:r>
              <a:rPr lang="fr-FR" sz="3200" dirty="0"/>
              <a:t>: </a:t>
            </a:r>
            <a:r>
              <a:rPr lang="fr-FR" sz="2800" dirty="0"/>
              <a:t>Miscible dans l’eau et dans les graisses</a:t>
            </a:r>
          </a:p>
          <a:p>
            <a:pPr>
              <a:buBlip>
                <a:blip r:embed="rId7"/>
              </a:buBlip>
            </a:pPr>
            <a:r>
              <a:rPr lang="fr-FR" sz="3200" dirty="0"/>
              <a:t> Titre/degré alcoolique = </a:t>
            </a:r>
            <a:r>
              <a:rPr lang="fr-FR" dirty="0"/>
              <a:t>pourcentage volume : en % ou ° </a:t>
            </a:r>
            <a:r>
              <a:rPr lang="fr-FR" sz="1500" dirty="0">
                <a:solidFill>
                  <a:srgbClr val="7F7F7F"/>
                </a:solidFill>
              </a:rPr>
              <a:t>(</a:t>
            </a:r>
            <a:r>
              <a:rPr lang="fr-FR" sz="1500" dirty="0" err="1">
                <a:solidFill>
                  <a:srgbClr val="7F7F7F"/>
                </a:solidFill>
              </a:rPr>
              <a:t>Goullé</a:t>
            </a:r>
            <a:r>
              <a:rPr lang="fr-FR" sz="1500" dirty="0">
                <a:solidFill>
                  <a:srgbClr val="7F7F7F"/>
                </a:solidFill>
              </a:rPr>
              <a:t> &amp; </a:t>
            </a:r>
            <a:r>
              <a:rPr lang="fr-FR" sz="1500" dirty="0" err="1">
                <a:solidFill>
                  <a:srgbClr val="7F7F7F"/>
                </a:solidFill>
              </a:rPr>
              <a:t>Guerbet</a:t>
            </a:r>
            <a:r>
              <a:rPr lang="fr-FR" sz="1500" dirty="0">
                <a:solidFill>
                  <a:srgbClr val="7F7F7F"/>
                </a:solidFill>
              </a:rPr>
              <a:t>, 2015)</a:t>
            </a:r>
          </a:p>
          <a:p>
            <a:pPr>
              <a:buBlip>
                <a:blip r:embed="rId7"/>
              </a:buBlip>
            </a:pPr>
            <a:r>
              <a:rPr lang="fr-FR" sz="3200" dirty="0"/>
              <a:t> Absorption +++ par ingestion, +/- rares usages transmuqueux</a:t>
            </a:r>
          </a:p>
          <a:p>
            <a:pPr lvl="1">
              <a:buBlip>
                <a:blip r:embed="rId7"/>
              </a:buBlip>
            </a:pPr>
            <a:r>
              <a:rPr lang="fr-FR" sz="2800" dirty="0"/>
              <a:t> Inhalation et voie transdermique : minime voire négligeable </a:t>
            </a:r>
            <a:r>
              <a:rPr lang="fr-FR" sz="1500" dirty="0">
                <a:solidFill>
                  <a:srgbClr val="7F7F7F"/>
                </a:solidFill>
              </a:rPr>
              <a:t>(</a:t>
            </a:r>
            <a:r>
              <a:rPr lang="fr-FR" sz="1500" dirty="0" err="1">
                <a:solidFill>
                  <a:srgbClr val="7F7F7F"/>
                </a:solidFill>
              </a:rPr>
              <a:t>Lamiable</a:t>
            </a:r>
            <a:r>
              <a:rPr lang="fr-FR" sz="1500" dirty="0">
                <a:solidFill>
                  <a:srgbClr val="7F7F7F"/>
                </a:solidFill>
              </a:rPr>
              <a:t> et al., 2004)</a:t>
            </a:r>
            <a:endParaRPr lang="fr-FR" sz="2800" dirty="0">
              <a:solidFill>
                <a:srgbClr val="7F7F7F"/>
              </a:solidFill>
            </a:endParaRPr>
          </a:p>
          <a:p>
            <a:pPr>
              <a:buBlip>
                <a:blip r:embed="rId7"/>
              </a:buBlip>
            </a:pPr>
            <a:r>
              <a:rPr lang="fr-FR" sz="3200" dirty="0"/>
              <a:t> Après ingestion, traverse muqueuse duodénum et jéjunum </a:t>
            </a:r>
          </a:p>
          <a:p>
            <a:pPr lvl="1">
              <a:buBlip>
                <a:blip r:embed="rId7"/>
              </a:buBlip>
            </a:pPr>
            <a:r>
              <a:rPr lang="fr-FR" sz="2800" dirty="0"/>
              <a:t> vitesse de vidange gastrique conditionne pic alcoolémie (IEA) </a:t>
            </a:r>
          </a:p>
          <a:p>
            <a:pPr lvl="1">
              <a:buBlip>
                <a:blip r:embed="rId7"/>
              </a:buBlip>
            </a:pPr>
            <a:r>
              <a:rPr lang="fr-FR" sz="2800" dirty="0"/>
              <a:t> Majoré si estomac vide, rapidement bu, titres élevés ou gazeuses… </a:t>
            </a:r>
          </a:p>
          <a:p>
            <a:pPr>
              <a:buBlip>
                <a:blip r:embed="rId7"/>
              </a:buBlip>
            </a:pPr>
            <a:r>
              <a:rPr lang="fr-FR" sz="3200" dirty="0"/>
              <a:t> </a:t>
            </a:r>
            <a:r>
              <a:rPr lang="fr-FR" sz="3200" b="1" dirty="0"/>
              <a:t>Volume de diffusion </a:t>
            </a:r>
            <a:r>
              <a:rPr lang="fr-FR" sz="3200" dirty="0"/>
              <a:t>+ élevé homme que femme (70 % vs 60 %), </a:t>
            </a:r>
          </a:p>
          <a:p>
            <a:pPr lvl="1">
              <a:buBlip>
                <a:blip r:embed="rId7"/>
              </a:buBlip>
            </a:pPr>
            <a:r>
              <a:rPr lang="fr-FR" sz="2800" dirty="0"/>
              <a:t> Diminue avec l’âge !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7127">
            <a:off x="9682362" y="266293"/>
            <a:ext cx="2064000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612370" y="1928968"/>
            <a:ext cx="23537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dirty="0">
                <a:solidFill>
                  <a:schemeClr val="bg1">
                    <a:lumMod val="75000"/>
                  </a:schemeClr>
                </a:solidFill>
              </a:rPr>
              <a:t>https://pixabay.com/fr/vectors/mol%C3%A9cule-%C3%A9thanol-compos%C3%A9-organique-153978/</a:t>
            </a:r>
          </a:p>
        </p:txBody>
      </p:sp>
    </p:spTree>
    <p:extLst>
      <p:ext uri="{BB962C8B-B14F-4D97-AF65-F5344CB8AC3E}">
        <p14:creationId xmlns:p14="http://schemas.microsoft.com/office/powerpoint/2010/main" val="3291147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>
                <a:latin typeface="Arial Rounded MT Bold" panose="020F0704030504030204" pitchFamily="34" charset="77"/>
              </a:rPr>
              <a:t>Ethanol : détection et mesure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2081348"/>
            <a:ext cx="10808854" cy="4559597"/>
          </a:xfrm>
        </p:spPr>
        <p:txBody>
          <a:bodyPr>
            <a:normAutofit/>
          </a:bodyPr>
          <a:lstStyle/>
          <a:p>
            <a:pPr>
              <a:buBlip>
                <a:blip r:embed="rId7"/>
              </a:buBlip>
            </a:pPr>
            <a:r>
              <a:rPr lang="fr-FR" dirty="0"/>
              <a:t> </a:t>
            </a:r>
            <a:r>
              <a:rPr lang="fr-FR" sz="3200" b="1" dirty="0"/>
              <a:t>Dosage sanguin  </a:t>
            </a:r>
            <a:r>
              <a:rPr lang="fr-FR" sz="1400" dirty="0">
                <a:solidFill>
                  <a:srgbClr val="7F7F7F"/>
                </a:solidFill>
              </a:rPr>
              <a:t>(</a:t>
            </a:r>
            <a:r>
              <a:rPr lang="fr-FR" sz="1400" dirty="0" err="1">
                <a:solidFill>
                  <a:srgbClr val="7F7F7F"/>
                </a:solidFill>
              </a:rPr>
              <a:t>Goullé</a:t>
            </a:r>
            <a:r>
              <a:rPr lang="fr-FR" sz="1400" dirty="0">
                <a:solidFill>
                  <a:srgbClr val="7F7F7F"/>
                </a:solidFill>
              </a:rPr>
              <a:t> &amp; </a:t>
            </a:r>
            <a:r>
              <a:rPr lang="fr-FR" sz="1400" dirty="0" err="1">
                <a:solidFill>
                  <a:srgbClr val="7F7F7F"/>
                </a:solidFill>
              </a:rPr>
              <a:t>Guerbet</a:t>
            </a:r>
            <a:r>
              <a:rPr lang="fr-FR" sz="1400" dirty="0">
                <a:solidFill>
                  <a:srgbClr val="7F7F7F"/>
                </a:solidFill>
              </a:rPr>
              <a:t>, 2015)</a:t>
            </a:r>
            <a:endParaRPr lang="fr-FR" sz="3200" b="1" dirty="0"/>
          </a:p>
          <a:p>
            <a:pPr lvl="1">
              <a:buBlip>
                <a:blip r:embed="rId7"/>
              </a:buBlip>
            </a:pPr>
            <a:r>
              <a:rPr lang="fr-FR" sz="2600" dirty="0"/>
              <a:t> Chromatographie : légale et expertise toxicologique</a:t>
            </a:r>
            <a:r>
              <a:rPr lang="fr-FR" sz="1400" dirty="0">
                <a:solidFill>
                  <a:srgbClr val="7F7F7F"/>
                </a:solidFill>
              </a:rPr>
              <a:t> </a:t>
            </a:r>
            <a:endParaRPr lang="fr-FR" dirty="0">
              <a:solidFill>
                <a:srgbClr val="7F7F7F"/>
              </a:solidFill>
            </a:endParaRPr>
          </a:p>
          <a:p>
            <a:pPr lvl="1">
              <a:buBlip>
                <a:blip r:embed="rId7"/>
              </a:buBlip>
            </a:pPr>
            <a:r>
              <a:rPr lang="fr-FR" sz="2600" dirty="0"/>
              <a:t> Méthode enzymatique : le plus courant </a:t>
            </a:r>
          </a:p>
          <a:p>
            <a:pPr marL="457200" lvl="1" indent="0">
              <a:buNone/>
            </a:pPr>
            <a:endParaRPr lang="fr-FR" sz="2800" dirty="0"/>
          </a:p>
          <a:p>
            <a:pPr>
              <a:buBlip>
                <a:blip r:embed="rId7"/>
              </a:buBlip>
            </a:pPr>
            <a:r>
              <a:rPr lang="fr-FR" sz="3200" dirty="0"/>
              <a:t> </a:t>
            </a:r>
            <a:r>
              <a:rPr lang="fr-FR" sz="3200" b="1" dirty="0"/>
              <a:t>Mesure dans l’air expiré </a:t>
            </a:r>
          </a:p>
          <a:p>
            <a:pPr lvl="1">
              <a:buBlip>
                <a:blip r:embed="rId7"/>
              </a:buBlip>
            </a:pPr>
            <a:r>
              <a:rPr lang="fr-FR" sz="2600" dirty="0"/>
              <a:t> Ethylomètre, en mg/litre, </a:t>
            </a:r>
          </a:p>
          <a:p>
            <a:pPr lvl="1">
              <a:buBlip>
                <a:blip r:embed="rId7"/>
              </a:buBlip>
            </a:pPr>
            <a:r>
              <a:rPr lang="fr-FR" sz="2600" dirty="0"/>
              <a:t> Rapport valeur air expiré/ sanguine : 1/2000e </a:t>
            </a:r>
          </a:p>
          <a:p>
            <a:pPr lvl="1">
              <a:buBlip>
                <a:blip r:embed="rId7"/>
              </a:buBlip>
            </a:pPr>
            <a:r>
              <a:rPr lang="fr-FR" sz="2600" dirty="0"/>
              <a:t> 1 g/l alcoolémie ou 22 </a:t>
            </a:r>
            <a:r>
              <a:rPr lang="fr-FR" sz="2600" dirty="0" err="1"/>
              <a:t>mmoles</a:t>
            </a:r>
            <a:r>
              <a:rPr lang="fr-FR" sz="2600" dirty="0"/>
              <a:t>/l </a:t>
            </a:r>
            <a:r>
              <a:rPr lang="fr-FR" sz="2600" dirty="0">
                <a:sym typeface="Symbol" panose="05050102010706020507" pitchFamily="18" charset="2"/>
              </a:rPr>
              <a:t></a:t>
            </a:r>
            <a:r>
              <a:rPr lang="fr-FR" sz="2600" dirty="0"/>
              <a:t> 0,5 mg/l d’air expiré </a:t>
            </a:r>
          </a:p>
          <a:p>
            <a:pPr marL="457200" lvl="1" indent="0" algn="r">
              <a:buNone/>
            </a:pPr>
            <a:r>
              <a:rPr lang="fr-FR" sz="1400" dirty="0">
                <a:solidFill>
                  <a:srgbClr val="7F7F7F"/>
                </a:solidFill>
              </a:rPr>
              <a:t>(Dali-Youcef &amp; </a:t>
            </a:r>
            <a:r>
              <a:rPr lang="fr-FR" sz="1400" dirty="0" err="1">
                <a:solidFill>
                  <a:srgbClr val="7F7F7F"/>
                </a:solidFill>
              </a:rPr>
              <a:t>Schlienger</a:t>
            </a:r>
            <a:r>
              <a:rPr lang="fr-FR" sz="1400" dirty="0">
                <a:solidFill>
                  <a:srgbClr val="7F7F7F"/>
                </a:solidFill>
              </a:rPr>
              <a:t>, 2012)</a:t>
            </a:r>
            <a:endParaRPr lang="fr-FR" sz="2800" dirty="0">
              <a:solidFill>
                <a:srgbClr val="7F7F7F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  <p:sp>
        <p:nvSpPr>
          <p:cNvPr id="6" name="AutoShape 2" descr="Vecteur enfants dessinant vector illustration alcootest vecteur dessin animé plat isolé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4" t="17560" r="17565" b="12443"/>
          <a:stretch/>
        </p:blipFill>
        <p:spPr bwMode="auto">
          <a:xfrm rot="1442745">
            <a:off x="9029052" y="1808506"/>
            <a:ext cx="2722464" cy="2676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841060" y="4508007"/>
            <a:ext cx="323270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dirty="0">
                <a:solidFill>
                  <a:schemeClr val="bg1">
                    <a:lumMod val="75000"/>
                  </a:schemeClr>
                </a:solidFill>
              </a:rPr>
              <a:t>https://fr.freepik.com/vecteurs-premium/enfants-dessinant-vector-illustration-alcootest-vecteur-dessin-anime-plat-isole_51035400.htm#query=alcootest&amp;position=9&amp;from_view=keyword&amp;track=sph</a:t>
            </a:r>
          </a:p>
        </p:txBody>
      </p:sp>
    </p:spTree>
    <p:extLst>
      <p:ext uri="{BB962C8B-B14F-4D97-AF65-F5344CB8AC3E}">
        <p14:creationId xmlns:p14="http://schemas.microsoft.com/office/powerpoint/2010/main" val="3186363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>
                <a:latin typeface="Arial Rounded MT Bold" panose="020F0704030504030204" pitchFamily="34" charset="77"/>
              </a:rPr>
              <a:t>Propriétés de l’éthanol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930192"/>
            <a:ext cx="10808854" cy="42515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200" b="1" dirty="0"/>
              <a:t>Effets psychoactifs :</a:t>
            </a:r>
          </a:p>
          <a:p>
            <a:pPr>
              <a:buBlip>
                <a:blip r:embed="rId7"/>
              </a:buBlip>
            </a:pPr>
            <a:r>
              <a:rPr lang="fr-FR" b="1" dirty="0"/>
              <a:t> Bases théoriques</a:t>
            </a:r>
          </a:p>
          <a:p>
            <a:pPr marL="357188">
              <a:buFontTx/>
              <a:buChar char="-"/>
            </a:pPr>
            <a:r>
              <a:rPr lang="fr-FR" sz="2400" dirty="0"/>
              <a:t>fluidité membranes cellulaires (neurones), +/- </a:t>
            </a:r>
          </a:p>
          <a:p>
            <a:pPr marL="357188">
              <a:buFontTx/>
              <a:buChar char="-"/>
            </a:pPr>
            <a:r>
              <a:rPr lang="fr-FR" sz="2400" dirty="0"/>
              <a:t>récepteurs membranaires (GABA ou NMDA), systèmes excitateurs et inhibiteurs du cerveau </a:t>
            </a:r>
            <a:r>
              <a:rPr lang="fr-FR" sz="1400" dirty="0">
                <a:solidFill>
                  <a:srgbClr val="7F7F7F"/>
                </a:solidFill>
              </a:rPr>
              <a:t>(Deveaux &amp; </a:t>
            </a:r>
            <a:r>
              <a:rPr lang="fr-FR" sz="1400" dirty="0" err="1">
                <a:solidFill>
                  <a:srgbClr val="7F7F7F"/>
                </a:solidFill>
              </a:rPr>
              <a:t>Danel</a:t>
            </a:r>
            <a:r>
              <a:rPr lang="fr-FR" sz="1400" dirty="0">
                <a:solidFill>
                  <a:srgbClr val="7F7F7F"/>
                </a:solidFill>
              </a:rPr>
              <a:t>, 2003; Krystal et al., 2006) </a:t>
            </a:r>
            <a:endParaRPr lang="fr-FR" sz="2400" dirty="0">
              <a:solidFill>
                <a:srgbClr val="7F7F7F"/>
              </a:solidFill>
            </a:endParaRPr>
          </a:p>
          <a:p>
            <a:pPr>
              <a:buBlip>
                <a:blip r:embed="rId7"/>
              </a:buBlip>
            </a:pPr>
            <a:r>
              <a:rPr lang="fr-FR" dirty="0"/>
              <a:t> </a:t>
            </a:r>
            <a:r>
              <a:rPr lang="fr-FR" b="1" dirty="0"/>
              <a:t>Effets biphasiques</a:t>
            </a:r>
            <a:r>
              <a:rPr lang="fr-FR" dirty="0"/>
              <a:t>, psychostimulants puis sédatifs, </a:t>
            </a:r>
          </a:p>
          <a:p>
            <a:pPr lvl="1">
              <a:buBlip>
                <a:blip r:embed="rId7"/>
              </a:buBlip>
            </a:pPr>
            <a:r>
              <a:rPr lang="fr-FR" dirty="0"/>
              <a:t> désinhibiteurs, euphorisants ou </a:t>
            </a:r>
            <a:r>
              <a:rPr lang="fr-FR" dirty="0" err="1"/>
              <a:t>dysphorisants</a:t>
            </a:r>
            <a:r>
              <a:rPr lang="fr-FR" dirty="0"/>
              <a:t>,</a:t>
            </a:r>
          </a:p>
          <a:p>
            <a:pPr lvl="1">
              <a:buBlip>
                <a:blip r:embed="rId7"/>
              </a:buBlip>
            </a:pPr>
            <a:r>
              <a:rPr lang="fr-FR" dirty="0"/>
              <a:t> anxiolytique, antidépresseur… </a:t>
            </a:r>
          </a:p>
          <a:p>
            <a:pPr lvl="1">
              <a:buBlip>
                <a:blip r:embed="rId7"/>
              </a:buBlip>
            </a:pPr>
            <a:r>
              <a:rPr lang="fr-FR" dirty="0"/>
              <a:t> + antalgie, myorelaxation, troubles de l’équilibre, diplopie </a:t>
            </a:r>
          </a:p>
          <a:p>
            <a:pPr>
              <a:buBlip>
                <a:blip r:embed="rId7"/>
              </a:buBlip>
            </a:pPr>
            <a:r>
              <a:rPr lang="fr-FR" dirty="0"/>
              <a:t> + </a:t>
            </a:r>
            <a:r>
              <a:rPr lang="fr-FR" b="1" dirty="0"/>
              <a:t>croyances</a:t>
            </a:r>
            <a:r>
              <a:rPr lang="fr-FR" dirty="0"/>
              <a:t> :  </a:t>
            </a:r>
            <a:r>
              <a:rPr lang="fr-FR" sz="2600" i="1" dirty="0"/>
              <a:t>réchauffe…  </a:t>
            </a:r>
          </a:p>
          <a:p>
            <a:pPr>
              <a:buBlip>
                <a:blip r:embed="rId7"/>
              </a:buBlip>
            </a:pPr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  <p:pic>
        <p:nvPicPr>
          <p:cNvPr id="3074" name="Picture 2" descr="Cerveau, Écouter, En Pensant, A, Je, Ia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507" y="681961"/>
            <a:ext cx="3123138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272642" y="2819252"/>
            <a:ext cx="366037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00" dirty="0">
                <a:solidFill>
                  <a:schemeClr val="bg1">
                    <a:lumMod val="75000"/>
                  </a:schemeClr>
                </a:solidFill>
              </a:rPr>
              <a:t>https://pixabay.com/fr/vectors/cerveau-%C3%A9couter-en-pensant-a-je-2789698/</a:t>
            </a:r>
          </a:p>
        </p:txBody>
      </p:sp>
    </p:spTree>
    <p:extLst>
      <p:ext uri="{BB962C8B-B14F-4D97-AF65-F5344CB8AC3E}">
        <p14:creationId xmlns:p14="http://schemas.microsoft.com/office/powerpoint/2010/main" val="4162038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>
                <a:latin typeface="Arial Rounded MT Bold" panose="020F0704030504030204" pitchFamily="34" charset="77"/>
              </a:rPr>
              <a:t>Métabolisme de l’éthanol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1670858"/>
            <a:ext cx="11173691" cy="4783694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7"/>
              </a:buBlip>
            </a:pPr>
            <a:r>
              <a:rPr lang="fr-FR" sz="3200" dirty="0"/>
              <a:t> 1/10</a:t>
            </a:r>
            <a:r>
              <a:rPr lang="fr-FR" sz="3200" baseline="30000" dirty="0"/>
              <a:t>e </a:t>
            </a:r>
            <a:r>
              <a:rPr lang="fr-FR" sz="3200" dirty="0"/>
              <a:t>éliminé par ADH paroi gastrique </a:t>
            </a:r>
            <a:r>
              <a:rPr lang="fr-FR" sz="1500" dirty="0">
                <a:solidFill>
                  <a:srgbClr val="7F7F7F"/>
                </a:solidFill>
              </a:rPr>
              <a:t>(</a:t>
            </a:r>
            <a:r>
              <a:rPr lang="fr-FR" sz="1500" dirty="0" err="1">
                <a:solidFill>
                  <a:srgbClr val="7F7F7F"/>
                </a:solidFill>
              </a:rPr>
              <a:t>Mirijello</a:t>
            </a:r>
            <a:r>
              <a:rPr lang="fr-FR" sz="1500" dirty="0">
                <a:solidFill>
                  <a:srgbClr val="7F7F7F"/>
                </a:solidFill>
              </a:rPr>
              <a:t> et al., 2023)</a:t>
            </a:r>
            <a:endParaRPr lang="fr-FR" sz="3500" dirty="0"/>
          </a:p>
          <a:p>
            <a:pPr>
              <a:buBlip>
                <a:blip r:embed="rId7"/>
              </a:buBlip>
            </a:pPr>
            <a:r>
              <a:rPr lang="fr-FR" sz="3200" dirty="0"/>
              <a:t> Catabolisme oxydatif essentiellement hépatique </a:t>
            </a:r>
          </a:p>
          <a:p>
            <a:pPr lvl="1">
              <a:buBlip>
                <a:blip r:embed="rId7"/>
              </a:buBlip>
            </a:pPr>
            <a:r>
              <a:rPr lang="fr-FR" sz="2600" dirty="0"/>
              <a:t> quelques % évacués par respiration, sueur, urines, lait… </a:t>
            </a:r>
          </a:p>
          <a:p>
            <a:pPr lvl="1">
              <a:buBlip>
                <a:blip r:embed="rId7"/>
              </a:buBlip>
            </a:pPr>
            <a:r>
              <a:rPr lang="fr-FR" sz="2600" dirty="0"/>
              <a:t> demi-vie élimination de 2 et 14h, </a:t>
            </a:r>
            <a:r>
              <a:rPr lang="fr-FR" sz="2600" dirty="0">
                <a:sym typeface="Symbol" panose="05050102010706020507" pitchFamily="18" charset="2"/>
              </a:rPr>
              <a:t></a:t>
            </a:r>
            <a:r>
              <a:rPr lang="fr-FR" sz="2600" dirty="0"/>
              <a:t> alcoolémie de 0,1 et 0,30 g/l/h  ≈ 1 verre/h </a:t>
            </a:r>
          </a:p>
          <a:p>
            <a:pPr>
              <a:buBlip>
                <a:blip r:embed="rId7"/>
              </a:buBlip>
            </a:pPr>
            <a:r>
              <a:rPr lang="fr-FR" sz="3200" dirty="0"/>
              <a:t>  </a:t>
            </a:r>
            <a:r>
              <a:rPr lang="fr-FR" sz="3200" b="1" i="1" dirty="0"/>
              <a:t>éthanol </a:t>
            </a:r>
            <a:r>
              <a:rPr lang="fr-FR" sz="3200" b="1" i="1" dirty="0">
                <a:sym typeface="Wingdings" panose="05000000000000000000" pitchFamily="2" charset="2"/>
              </a:rPr>
              <a:t></a:t>
            </a:r>
            <a:r>
              <a:rPr lang="fr-FR" sz="3200" b="1" i="1" dirty="0"/>
              <a:t> acétaldéhyde (/ADH) </a:t>
            </a:r>
            <a:r>
              <a:rPr lang="fr-FR" sz="3200" b="1" i="1" dirty="0">
                <a:sym typeface="Wingdings" panose="05000000000000000000" pitchFamily="2" charset="2"/>
              </a:rPr>
              <a:t></a:t>
            </a:r>
            <a:r>
              <a:rPr lang="fr-FR" sz="3200" b="1" i="1" dirty="0"/>
              <a:t> acétate (/ALDH) </a:t>
            </a:r>
            <a:r>
              <a:rPr lang="fr-FR" sz="3200" b="1" i="1" dirty="0">
                <a:sym typeface="Wingdings" panose="05000000000000000000" pitchFamily="2" charset="2"/>
              </a:rPr>
              <a:t>  CO2, H2O</a:t>
            </a:r>
          </a:p>
          <a:p>
            <a:pPr marL="0" indent="0">
              <a:buNone/>
            </a:pPr>
            <a:endParaRPr lang="fr-FR" sz="3200" b="1" i="1" dirty="0"/>
          </a:p>
          <a:p>
            <a:pPr marL="0" indent="0">
              <a:buNone/>
            </a:pPr>
            <a:r>
              <a:rPr lang="fr-FR" sz="3200" b="1" i="1" dirty="0"/>
              <a:t>						</a:t>
            </a:r>
          </a:p>
          <a:p>
            <a:pPr marL="0" indent="0">
              <a:buNone/>
            </a:pPr>
            <a:endParaRPr lang="fr-FR" sz="3200" b="1" i="1" dirty="0"/>
          </a:p>
          <a:p>
            <a:pPr lvl="1">
              <a:buBlip>
                <a:blip r:embed="rId7"/>
              </a:buBlip>
            </a:pPr>
            <a:r>
              <a:rPr lang="fr-FR" sz="2600" dirty="0"/>
              <a:t> Acétaldéhyde = principal métabolite toxique ; accumulation: effet </a:t>
            </a:r>
            <a:r>
              <a:rPr lang="fr-FR" sz="2600" dirty="0" err="1"/>
              <a:t>antabuse</a:t>
            </a:r>
            <a:r>
              <a:rPr lang="fr-FR" sz="2600" dirty="0"/>
              <a:t> </a:t>
            </a:r>
          </a:p>
          <a:p>
            <a:pPr>
              <a:buBlip>
                <a:blip r:embed="rId7"/>
              </a:buBlip>
            </a:pPr>
            <a:r>
              <a:rPr lang="fr-FR" sz="3200" dirty="0"/>
              <a:t> Faible part d’élimination voies MEOS ou catalase non saturable  </a:t>
            </a:r>
            <a:endParaRPr lang="fr-FR" sz="3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  <p:sp>
        <p:nvSpPr>
          <p:cNvPr id="6" name="AutoShape 2" descr="Properties Of Acetaldehy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4" descr="Properties Of Acetaldehy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6" descr="Acetaldehyde struct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54" y="3747142"/>
            <a:ext cx="1772806" cy="15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\\macdom.lan\HomeUser\INFO\pamenecier\Downloads\ethanol-1094992_128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81" y="3855142"/>
            <a:ext cx="2368000" cy="13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cétique, Acide, Chimique, Chimi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041" y="3639142"/>
            <a:ext cx="2063999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llustration 3d De Molécule De Dioxyde De Carbone Co2 Vecteurs libres de  droits et plus d'images vectorielles de Acier - iStock">
            <a:extLst>
              <a:ext uri="{FF2B5EF4-FFF2-40B4-BE49-F238E27FC236}">
                <a16:creationId xmlns:a16="http://schemas.microsoft.com/office/drawing/2014/main" id="{456B6B17-ED8A-AEFB-F61C-7AFD02F80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7935">
            <a:off x="9565770" y="3965280"/>
            <a:ext cx="1271724" cy="76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a molécules d'H2O : – TPE : LE CARAMEL">
            <a:extLst>
              <a:ext uri="{FF2B5EF4-FFF2-40B4-BE49-F238E27FC236}">
                <a16:creationId xmlns:a16="http://schemas.microsoft.com/office/drawing/2014/main" id="{A01FD0FE-F488-CCF1-394B-BFB10BB40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926" y="4355834"/>
            <a:ext cx="1049205" cy="71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368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80E7B-672A-4EB7-842E-24519A255A0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571500" indent="-571500">
              <a:buBlip>
                <a:blip r:embed="rId6"/>
              </a:buBlip>
            </a:pPr>
            <a:r>
              <a:rPr lang="fr-FR" dirty="0">
                <a:latin typeface="Arial Rounded MT Bold" panose="020F0704030504030204" pitchFamily="34" charset="77"/>
              </a:rPr>
              <a:t>Modes de consommation d’alcool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EF3AEB-AF5C-49BB-9A04-EE2DE3D13FDA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2157152"/>
            <a:ext cx="10808854" cy="4483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Boissons alcooliques</a:t>
            </a:r>
          </a:p>
          <a:p>
            <a:pPr>
              <a:buBlip>
                <a:blip r:embed="rId7"/>
              </a:buBlip>
            </a:pPr>
            <a:r>
              <a:rPr lang="fr-FR" sz="2400" dirty="0"/>
              <a:t> Fermentées </a:t>
            </a:r>
            <a:r>
              <a:rPr lang="fr-FR" sz="2200" i="1" dirty="0"/>
              <a:t>(bières, vins, cidres, hydromels…), </a:t>
            </a:r>
            <a:r>
              <a:rPr lang="fr-FR" sz="2400" dirty="0"/>
              <a:t>jusqu’à 16 à 20°, </a:t>
            </a:r>
          </a:p>
          <a:p>
            <a:pPr>
              <a:buBlip>
                <a:blip r:embed="rId7"/>
              </a:buBlip>
            </a:pPr>
            <a:r>
              <a:rPr lang="fr-FR" sz="2400" dirty="0"/>
              <a:t> ou distillées </a:t>
            </a:r>
            <a:r>
              <a:rPr lang="fr-FR" sz="2200" i="1" dirty="0"/>
              <a:t>(eaux-de-vie à partir de fruits, céréales…) </a:t>
            </a:r>
            <a:r>
              <a:rPr lang="fr-FR" sz="2400" dirty="0"/>
              <a:t>jusqu’à 95,6° </a:t>
            </a:r>
          </a:p>
          <a:p>
            <a:pPr marL="0" indent="0">
              <a:buNone/>
            </a:pPr>
            <a:endParaRPr lang="fr-FR" sz="2600" dirty="0"/>
          </a:p>
          <a:p>
            <a:pPr marL="0" indent="0">
              <a:buNone/>
            </a:pPr>
            <a:r>
              <a:rPr lang="fr-FR" b="1" dirty="0"/>
              <a:t>Modes de boire, API et binge-</a:t>
            </a:r>
            <a:r>
              <a:rPr lang="fr-FR" b="1" dirty="0" err="1"/>
              <a:t>drinking</a:t>
            </a:r>
            <a:endParaRPr lang="fr-FR" b="1" dirty="0"/>
          </a:p>
          <a:p>
            <a:pPr>
              <a:buBlip>
                <a:blip r:embed="rId7"/>
              </a:buBlip>
            </a:pPr>
            <a:r>
              <a:rPr lang="fr-FR" sz="2400" dirty="0"/>
              <a:t> IEA associées à modes de boire nordiques vs méditerranéens </a:t>
            </a:r>
            <a:r>
              <a:rPr lang="fr-FR" sz="1400" dirty="0">
                <a:solidFill>
                  <a:srgbClr val="7F7F7F"/>
                </a:solidFill>
              </a:rPr>
              <a:t>(Gonnet, 2003),</a:t>
            </a:r>
          </a:p>
          <a:p>
            <a:pPr>
              <a:buBlip>
                <a:blip r:embed="rId7"/>
              </a:buBlip>
            </a:pPr>
            <a:r>
              <a:rPr lang="fr-FR" sz="2400" dirty="0"/>
              <a:t> sources d’alcoolisations ponctuelles importantes (API) ou </a:t>
            </a:r>
            <a:r>
              <a:rPr lang="fr-FR" sz="2400" i="1" dirty="0"/>
              <a:t>binge-</a:t>
            </a:r>
            <a:r>
              <a:rPr lang="fr-FR" sz="2400" i="1" dirty="0" err="1"/>
              <a:t>drinking</a:t>
            </a:r>
            <a:r>
              <a:rPr lang="fr-FR" sz="2400" i="1" dirty="0"/>
              <a:t> </a:t>
            </a:r>
            <a:r>
              <a:rPr lang="fr-FR" sz="2400" dirty="0"/>
              <a:t>dont la manifestation caractéristique principale est l’ivresse.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F52C52-ECBF-45FA-ACF6-E2F4B6FF823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1" y="6181725"/>
            <a:ext cx="1423709" cy="5456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73B6DD-E777-42D2-BE57-BDBF170FDE6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4" b="17846"/>
          <a:stretch/>
        </p:blipFill>
        <p:spPr>
          <a:xfrm>
            <a:off x="10937290" y="6023113"/>
            <a:ext cx="1254710" cy="834887"/>
          </a:xfrm>
          <a:prstGeom prst="rect">
            <a:avLst/>
          </a:prstGeom>
        </p:spPr>
      </p:pic>
      <p:pic>
        <p:nvPicPr>
          <p:cNvPr id="6" name="Picture 2" descr="Bière, Chope À Biere, Mousse, La Soif">
            <a:extLst>
              <a:ext uri="{FF2B5EF4-FFF2-40B4-BE49-F238E27FC236}">
                <a16:creationId xmlns:a16="http://schemas.microsoft.com/office/drawing/2014/main" id="{18252053-A92F-9354-500B-0F8F80070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736" y="1454727"/>
            <a:ext cx="1202904" cy="14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Un Verre De Vin, Vin, Vin Rouge">
            <a:extLst>
              <a:ext uri="{FF2B5EF4-FFF2-40B4-BE49-F238E27FC236}">
                <a16:creationId xmlns:a16="http://schemas.microsoft.com/office/drawing/2014/main" id="{CD8E0301-6F0C-5AF4-863A-6CA5C7A70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891" y="1164163"/>
            <a:ext cx="931716" cy="184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ocktail Avec De La Glace, Verre De Vi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59367" y="2847751"/>
            <a:ext cx="2563353" cy="152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566821" y="4472633"/>
            <a:ext cx="251383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00" dirty="0">
                <a:solidFill>
                  <a:schemeClr val="bg1">
                    <a:lumMod val="75000"/>
                  </a:schemeClr>
                </a:solidFill>
              </a:rPr>
              <a:t>https://pixabay.com/fr/images/search/verre%20alcool/?pagi=2</a:t>
            </a:r>
          </a:p>
        </p:txBody>
      </p:sp>
    </p:spTree>
    <p:extLst>
      <p:ext uri="{BB962C8B-B14F-4D97-AF65-F5344CB8AC3E}">
        <p14:creationId xmlns:p14="http://schemas.microsoft.com/office/powerpoint/2010/main" val="20500496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19992</TotalTime>
  <Words>4326</Words>
  <Application>Microsoft Office PowerPoint</Application>
  <PresentationFormat>Grand écran</PresentationFormat>
  <Paragraphs>429</Paragraphs>
  <Slides>40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5" baseType="lpstr">
      <vt:lpstr>Arial</vt:lpstr>
      <vt:lpstr>Arial Rounded MT Bold</vt:lpstr>
      <vt:lpstr>Calibri</vt:lpstr>
      <vt:lpstr>Calibri Light</vt:lpstr>
      <vt:lpstr>Thème Office</vt:lpstr>
      <vt:lpstr>Alcool et  Intoxication aigue, ivresse, veisalgie</vt:lpstr>
      <vt:lpstr>Intoxication éthylique aiguë : IEA</vt:lpstr>
      <vt:lpstr>Intoxication éthylique aiguë : IEA</vt:lpstr>
      <vt:lpstr>L’éthanol et les alcools</vt:lpstr>
      <vt:lpstr>Ethanol : physico-chimie</vt:lpstr>
      <vt:lpstr>Ethanol : détection et mesure</vt:lpstr>
      <vt:lpstr>Propriétés de l’éthanol</vt:lpstr>
      <vt:lpstr>Métabolisme de l’éthanol</vt:lpstr>
      <vt:lpstr>Modes de consommation d’alcool</vt:lpstr>
      <vt:lpstr>Modes de consommation d’alcool</vt:lpstr>
      <vt:lpstr>Modes de consommation d’alcool</vt:lpstr>
      <vt:lpstr>Modes de consommation d’alcool</vt:lpstr>
      <vt:lpstr>IEA choisies ou subies </vt:lpstr>
      <vt:lpstr>IEA choisies ou subies </vt:lpstr>
      <vt:lpstr>IEA choisies ou subies </vt:lpstr>
      <vt:lpstr>IEA et crise suicidaire </vt:lpstr>
      <vt:lpstr>Clinique de l’IEA</vt:lpstr>
      <vt:lpstr>Clinique de l’IEA</vt:lpstr>
      <vt:lpstr>Clinique de l’IEA</vt:lpstr>
      <vt:lpstr>Clinique de l’IEA</vt:lpstr>
      <vt:lpstr>Clinique de l’IEA : DSM 5</vt:lpstr>
      <vt:lpstr>Diagnostic différentiel IEA</vt:lpstr>
      <vt:lpstr>Complication IEA   - 1</vt:lpstr>
      <vt:lpstr>Complication IEA   - 2 </vt:lpstr>
      <vt:lpstr>IEA  associées</vt:lpstr>
      <vt:lpstr>Evolution &amp;   aspects médico-légaux</vt:lpstr>
      <vt:lpstr>Traitement IEA</vt:lpstr>
      <vt:lpstr>Traitement IEA</vt:lpstr>
      <vt:lpstr>Traitement IEA</vt:lpstr>
      <vt:lpstr>Veisalgie</vt:lpstr>
      <vt:lpstr>Veisalgie</vt:lpstr>
      <vt:lpstr>Veisalgie</vt:lpstr>
      <vt:lpstr>Veisalgie</vt:lpstr>
      <vt:lpstr>Veisalgie</vt:lpstr>
      <vt:lpstr>Veisalgie</vt:lpstr>
      <vt:lpstr>Ivresses</vt:lpstr>
      <vt:lpstr>Discours du lendemain de l’ivresse -1</vt:lpstr>
      <vt:lpstr>Discours du lendemain de l’ivresse -2</vt:lpstr>
      <vt:lpstr>Recommandations </vt:lpstr>
      <vt:lpstr>Présentation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 Label usage de substances psychoactives: prévention en milieu professionnel"</dc:title>
  <dc:creator>Elen BAILLY</dc:creator>
  <cp:lastModifiedBy>Pascal MENECIER</cp:lastModifiedBy>
  <cp:revision>327</cp:revision>
  <dcterms:created xsi:type="dcterms:W3CDTF">2021-09-07T09:19:48Z</dcterms:created>
  <dcterms:modified xsi:type="dcterms:W3CDTF">2023-09-24T20:34:49Z</dcterms:modified>
</cp:coreProperties>
</file>